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mp4" ContentType="video/unknown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69" r:id="rId3"/>
    <p:sldId id="284" r:id="rId4"/>
    <p:sldId id="285" r:id="rId5"/>
    <p:sldId id="291" r:id="rId6"/>
    <p:sldId id="294" r:id="rId7"/>
    <p:sldId id="293" r:id="rId8"/>
    <p:sldId id="268" r:id="rId9"/>
    <p:sldId id="271" r:id="rId10"/>
    <p:sldId id="296" r:id="rId11"/>
    <p:sldId id="297" r:id="rId12"/>
    <p:sldId id="298" r:id="rId13"/>
    <p:sldId id="272" r:id="rId14"/>
    <p:sldId id="273" r:id="rId15"/>
    <p:sldId id="279" r:id="rId16"/>
    <p:sldId id="281" r:id="rId17"/>
    <p:sldId id="276" r:id="rId18"/>
    <p:sldId id="295" r:id="rId19"/>
    <p:sldId id="30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EFF"/>
    <a:srgbClr val="E1E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5" autoAdjust="0"/>
    <p:restoredTop sz="96847" autoAdjust="0"/>
  </p:normalViewPr>
  <p:slideViewPr>
    <p:cSldViewPr snapToGrid="0" snapToObjects="1">
      <p:cViewPr varScale="1">
        <p:scale>
          <a:sx n="78" d="100"/>
          <a:sy n="78" d="100"/>
        </p:scale>
        <p:origin x="-1576" y="-104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E8BF4-CC65-2048-8866-7520D3BC49D0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A039F-9296-7E45-9694-AAB0A058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2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6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01051BC-EF52-C043-BD20-EC47126FDB7C}" type="slidenum">
              <a:rPr lang="it-IT" sz="1200">
                <a:solidFill>
                  <a:prstClr val="black"/>
                </a:solidFill>
              </a:rPr>
              <a:pPr eaLnBrk="1" hangingPunct="1"/>
              <a:t>1</a:t>
            </a:fld>
            <a:endParaRPr lang="it-IT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A039F-9296-7E45-9694-AAB0A05802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87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3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0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5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7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2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0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0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86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71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67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877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76200"/>
            <a:ext cx="6400800" cy="533400"/>
          </a:xfrm>
          <a:prstGeom prst="rect">
            <a:avLst/>
          </a:prstGeom>
        </p:spPr>
        <p:txBody>
          <a:bodyPr vert="horz"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 dirty="0" smtClean="0"/>
              <a:t>Click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825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ito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5"/>
          <p:cNvSpPr/>
          <p:nvPr userDrawn="1"/>
        </p:nvSpPr>
        <p:spPr>
          <a:xfrm>
            <a:off x="0" y="0"/>
            <a:ext cx="9144000" cy="6858000"/>
          </a:xfrm>
          <a:prstGeom prst="roundRect">
            <a:avLst>
              <a:gd name="adj" fmla="val 5348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FFFFFF"/>
              </a:solidFill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2711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805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85822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DCFC6-655B-C940-AD51-4DABC2193352}" type="datetimeFigureOut">
              <a:rPr lang="en-US" smtClean="0"/>
              <a:t>19/09/11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78642-C1F5-9F40-A732-5BCCAAD1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7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7"/>
          <p:cNvSpPr>
            <a:spLocks noChangeArrowheads="1"/>
          </p:cNvSpPr>
          <p:nvPr userDrawn="1"/>
        </p:nvSpPr>
        <p:spPr bwMode="auto">
          <a:xfrm rot="5400000">
            <a:off x="469900" y="-469900"/>
            <a:ext cx="765175" cy="1704975"/>
          </a:xfrm>
          <a:prstGeom prst="rtTriangle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Rectangle 8"/>
          <p:cNvSpPr>
            <a:spLocks noChangeArrowheads="1"/>
          </p:cNvSpPr>
          <p:nvPr userDrawn="1"/>
        </p:nvSpPr>
        <p:spPr bwMode="auto">
          <a:xfrm>
            <a:off x="2771775" y="115888"/>
            <a:ext cx="6372225" cy="50323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6227763" y="692150"/>
            <a:ext cx="2916237" cy="2159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29" name="Picture 10" descr="Copia di cube copy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8" t="35437" r="26578" b="57881"/>
          <a:stretch>
            <a:fillRect/>
          </a:stretch>
        </p:blipFill>
        <p:spPr bwMode="auto">
          <a:xfrm>
            <a:off x="-107950" y="0"/>
            <a:ext cx="91440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1" descr="VFF1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0"/>
            <a:ext cx="9223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59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1" descr="VF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5334000" cy="567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Title 4"/>
          <p:cNvSpPr>
            <a:spLocks noGrp="1"/>
          </p:cNvSpPr>
          <p:nvPr>
            <p:ph type="ctrTitle"/>
          </p:nvPr>
        </p:nvSpPr>
        <p:spPr bwMode="auto">
          <a:xfrm>
            <a:off x="914400" y="1501775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“VFF” &amp; “MBM” MTP project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3" name="Subtitle 5"/>
          <p:cNvSpPr>
            <a:spLocks noGrp="1"/>
          </p:cNvSpPr>
          <p:nvPr>
            <p:ph type="subTitle" idx="1"/>
          </p:nvPr>
        </p:nvSpPr>
        <p:spPr bwMode="auto">
          <a:xfrm>
            <a:off x="990600" y="4800600"/>
            <a:ext cx="72390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GB" sz="1800" dirty="0">
                <a:latin typeface="Arial" charset="0"/>
                <a:ea typeface="ＭＳ Ｐゴシック" charset="0"/>
                <a:cs typeface="ＭＳ Ｐゴシック" charset="0"/>
              </a:rPr>
              <a:t>Holistic, extensible, scalable and standard Virtual Factory Framework 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843213" y="187325"/>
            <a:ext cx="6121400" cy="36988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b="1" dirty="0" smtClean="0">
                <a:solidFill>
                  <a:srgbClr val="FFFFFF"/>
                </a:solidFill>
              </a:rPr>
              <a:t>VFF &amp; MBM overall presentation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300788" y="695325"/>
            <a:ext cx="2843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Marco Sacco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2370582"/>
            <a:ext cx="777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i="1" u="sng" dirty="0"/>
              <a:t>Model-Based and Factory Framework for Manufacturing</a:t>
            </a:r>
            <a:r>
              <a:rPr lang="it-IT" sz="3200" dirty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0200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843213" y="187325"/>
            <a:ext cx="6121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t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solidFill>
                  <a:schemeClr val="bg1"/>
                </a:solidFill>
                <a:latin typeface="Arial" pitchFamily="-108" charset="0"/>
                <a:ea typeface="+mn-ea"/>
                <a:cs typeface="+mn-cs"/>
              </a:rPr>
              <a:t>VFF project</a:t>
            </a:r>
          </a:p>
        </p:txBody>
      </p:sp>
      <p:sp>
        <p:nvSpPr>
          <p:cNvPr id="11267" name="Text Box 13"/>
          <p:cNvSpPr txBox="1">
            <a:spLocks noChangeArrowheads="1"/>
          </p:cNvSpPr>
          <p:nvPr/>
        </p:nvSpPr>
        <p:spPr bwMode="auto">
          <a:xfrm>
            <a:off x="3455988" y="1960563"/>
            <a:ext cx="5508625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2000" b="1" dirty="0">
                <a:solidFill>
                  <a:srgbClr val="FF8F17"/>
                </a:solidFill>
              </a:rPr>
              <a:t>DURATION:</a:t>
            </a:r>
            <a:r>
              <a:rPr lang="it-IT" sz="2000" dirty="0"/>
              <a:t> </a:t>
            </a:r>
            <a:r>
              <a:rPr lang="it-IT" sz="1800" dirty="0"/>
              <a:t>42 </a:t>
            </a:r>
            <a:r>
              <a:rPr lang="it-IT" sz="1800" dirty="0" err="1"/>
              <a:t>months</a:t>
            </a:r>
            <a:endParaRPr lang="it-IT" sz="1800" dirty="0"/>
          </a:p>
          <a:p>
            <a:pPr eaLnBrk="1" hangingPunct="1">
              <a:spcBef>
                <a:spcPct val="50000"/>
              </a:spcBef>
            </a:pPr>
            <a:r>
              <a:rPr lang="it-IT" sz="2000" b="1" dirty="0">
                <a:solidFill>
                  <a:srgbClr val="FF8F17"/>
                </a:solidFill>
              </a:rPr>
              <a:t>STARTING DATE:</a:t>
            </a:r>
            <a:r>
              <a:rPr lang="it-IT" sz="2000" dirty="0"/>
              <a:t> </a:t>
            </a:r>
            <a:r>
              <a:rPr lang="it-IT" sz="1800" dirty="0"/>
              <a:t>1st </a:t>
            </a:r>
            <a:r>
              <a:rPr lang="it-IT" sz="1800" dirty="0" err="1"/>
              <a:t>September</a:t>
            </a:r>
            <a:r>
              <a:rPr lang="it-IT" sz="1800" dirty="0"/>
              <a:t> 2009</a:t>
            </a:r>
            <a:r>
              <a:rPr lang="it-IT" sz="2000" dirty="0"/>
              <a:t/>
            </a:r>
            <a:br>
              <a:rPr lang="it-IT" sz="2000" dirty="0"/>
            </a:br>
            <a:endParaRPr lang="it-IT" sz="800" dirty="0"/>
          </a:p>
          <a:p>
            <a:pPr eaLnBrk="1" hangingPunct="1">
              <a:spcBef>
                <a:spcPct val="50000"/>
              </a:spcBef>
            </a:pPr>
            <a:r>
              <a:rPr lang="it-IT" sz="2000" b="1" dirty="0">
                <a:solidFill>
                  <a:srgbClr val="FF8F17"/>
                </a:solidFill>
              </a:rPr>
              <a:t>PROJECT </a:t>
            </a:r>
            <a:r>
              <a:rPr lang="it-IT" sz="2000" b="1" dirty="0" err="1">
                <a:solidFill>
                  <a:srgbClr val="FF8F17"/>
                </a:solidFill>
              </a:rPr>
              <a:t>N</a:t>
            </a:r>
            <a:r>
              <a:rPr lang="it-IT" sz="2000" b="1" dirty="0">
                <a:solidFill>
                  <a:srgbClr val="FF8F17"/>
                </a:solidFill>
              </a:rPr>
              <a:t>°:</a:t>
            </a:r>
            <a:r>
              <a:rPr lang="it-IT" sz="2000" dirty="0"/>
              <a:t> </a:t>
            </a:r>
            <a:r>
              <a:rPr lang="it-IT" sz="1800" dirty="0"/>
              <a:t>FP7-NMP-2008-3.4-1; 228595</a:t>
            </a:r>
            <a:r>
              <a:rPr lang="it-IT" sz="2000" dirty="0"/>
              <a:t/>
            </a:r>
            <a:br>
              <a:rPr lang="it-IT" sz="2000" dirty="0"/>
            </a:br>
            <a:endParaRPr lang="it-IT" sz="800" dirty="0"/>
          </a:p>
          <a:p>
            <a:pPr eaLnBrk="1" hangingPunct="1">
              <a:spcBef>
                <a:spcPct val="50000"/>
              </a:spcBef>
            </a:pPr>
            <a:r>
              <a:rPr lang="it-IT" sz="2000" b="1" dirty="0">
                <a:solidFill>
                  <a:srgbClr val="FF8F17"/>
                </a:solidFill>
              </a:rPr>
              <a:t>STRATEGIC OBJECTIVE:</a:t>
            </a:r>
            <a:r>
              <a:rPr lang="it-IT" sz="2000" dirty="0"/>
              <a:t> </a:t>
            </a:r>
            <a:r>
              <a:rPr lang="it-IT" sz="1800" dirty="0" err="1"/>
              <a:t>Theme</a:t>
            </a:r>
            <a:r>
              <a:rPr lang="it-IT" sz="1800" dirty="0"/>
              <a:t> 4 – NMP – </a:t>
            </a:r>
            <a:r>
              <a:rPr lang="it-IT" sz="1800" dirty="0" err="1"/>
              <a:t>Nanosciences</a:t>
            </a:r>
            <a:r>
              <a:rPr lang="it-IT" sz="1800" dirty="0"/>
              <a:t>, </a:t>
            </a:r>
            <a:r>
              <a:rPr lang="it-IT" sz="1800" dirty="0" err="1"/>
              <a:t>Nanotechnologies</a:t>
            </a:r>
            <a:r>
              <a:rPr lang="it-IT" sz="1800" dirty="0"/>
              <a:t>, </a:t>
            </a:r>
            <a:r>
              <a:rPr lang="it-IT" sz="1800" dirty="0" err="1"/>
              <a:t>Materials</a:t>
            </a:r>
            <a:r>
              <a:rPr lang="it-IT" sz="1800" dirty="0"/>
              <a:t> and new Production Technologies</a:t>
            </a:r>
          </a:p>
          <a:p>
            <a:pPr eaLnBrk="1" hangingPunct="1">
              <a:spcBef>
                <a:spcPct val="50000"/>
              </a:spcBef>
            </a:pPr>
            <a:endParaRPr lang="it-IT" sz="800" dirty="0"/>
          </a:p>
          <a:p>
            <a:pPr eaLnBrk="1" hangingPunct="1">
              <a:spcBef>
                <a:spcPct val="50000"/>
              </a:spcBef>
            </a:pPr>
            <a:r>
              <a:rPr lang="it-IT" sz="2000" b="1" dirty="0">
                <a:solidFill>
                  <a:srgbClr val="FF8F17"/>
                </a:solidFill>
              </a:rPr>
              <a:t>BUDGET:</a:t>
            </a:r>
            <a:r>
              <a:rPr lang="it-IT" sz="2000" dirty="0"/>
              <a:t> </a:t>
            </a:r>
            <a:r>
              <a:rPr lang="en-GB" sz="1800" dirty="0"/>
              <a:t>12.075.455€</a:t>
            </a:r>
            <a:r>
              <a:rPr lang="it-IT" sz="1800" dirty="0"/>
              <a:t> </a:t>
            </a:r>
            <a:endParaRPr lang="it-IT" sz="2000" dirty="0"/>
          </a:p>
          <a:p>
            <a:pPr eaLnBrk="1" hangingPunct="1">
              <a:spcBef>
                <a:spcPct val="50000"/>
              </a:spcBef>
            </a:pPr>
            <a:endParaRPr lang="it-IT" sz="800" dirty="0"/>
          </a:p>
          <a:p>
            <a:pPr eaLnBrk="1" hangingPunct="1">
              <a:spcBef>
                <a:spcPct val="50000"/>
              </a:spcBef>
            </a:pPr>
            <a:r>
              <a:rPr lang="it-IT" sz="2000" b="1" dirty="0">
                <a:solidFill>
                  <a:srgbClr val="FF8F17"/>
                </a:solidFill>
              </a:rPr>
              <a:t>COORDINATOR:</a:t>
            </a:r>
            <a:r>
              <a:rPr lang="it-IT" sz="2000" dirty="0"/>
              <a:t> </a:t>
            </a:r>
            <a:r>
              <a:rPr lang="it-IT" sz="1800" dirty="0"/>
              <a:t>ITIA-CNR</a:t>
            </a:r>
          </a:p>
        </p:txBody>
      </p:sp>
      <p:pic>
        <p:nvPicPr>
          <p:cNvPr id="11268" name="Picture 11" descr="VF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30480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Nuovo_logo_ITIA_4_H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3400"/>
            <a:ext cx="2941638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300788" y="695325"/>
            <a:ext cx="2843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Marco Sacco</a:t>
            </a:r>
          </a:p>
        </p:txBody>
      </p:sp>
    </p:spTree>
    <p:extLst>
      <p:ext uri="{BB962C8B-B14F-4D97-AF65-F5344CB8AC3E}">
        <p14:creationId xmlns:p14="http://schemas.microsoft.com/office/powerpoint/2010/main" val="151408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VFF Consortium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– 30 partners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300788" y="695325"/>
            <a:ext cx="2843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Marco Sacco</a:t>
            </a:r>
          </a:p>
        </p:txBody>
      </p:sp>
      <p:pic>
        <p:nvPicPr>
          <p:cNvPr id="12292" name="Picture 6" descr="Immagin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229600" cy="566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230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843213" y="187325"/>
            <a:ext cx="6121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t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-108" charset="0"/>
              </a:rPr>
              <a:t>Partners Involved in the MTP</a:t>
            </a:r>
            <a:endParaRPr lang="en-US" sz="2400" b="1" dirty="0">
              <a:solidFill>
                <a:srgbClr val="FFFFFF"/>
              </a:solidFill>
              <a:latin typeface="Arial" pitchFamily="-10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57188" y="1232693"/>
            <a:ext cx="8572500" cy="250367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algn="just"/>
            <a:r>
              <a:rPr lang="en-GB" sz="2000" dirty="0" smtClean="0">
                <a:latin typeface="Tahoma" charset="0"/>
              </a:rPr>
              <a:t>The </a:t>
            </a:r>
            <a:r>
              <a:rPr lang="en-GB" sz="2000" b="1" dirty="0" smtClean="0">
                <a:latin typeface="Tahoma" charset="0"/>
              </a:rPr>
              <a:t>EU-CH project is a self standing project </a:t>
            </a:r>
            <a:r>
              <a:rPr lang="en-GB" sz="2000" dirty="0" smtClean="0">
                <a:latin typeface="Tahoma" charset="0"/>
              </a:rPr>
              <a:t>with its own workflow. An effective </a:t>
            </a:r>
            <a:r>
              <a:rPr lang="en-GB" sz="2000" b="1" dirty="0" smtClean="0">
                <a:latin typeface="Tahoma" charset="0"/>
              </a:rPr>
              <a:t>exchange of knowledge </a:t>
            </a:r>
            <a:r>
              <a:rPr lang="en-GB" sz="2000" dirty="0" smtClean="0">
                <a:latin typeface="Tahoma" charset="0"/>
              </a:rPr>
              <a:t>and </a:t>
            </a:r>
            <a:r>
              <a:rPr lang="en-GB" sz="2000" b="1" dirty="0" smtClean="0">
                <a:latin typeface="Tahoma" charset="0"/>
              </a:rPr>
              <a:t>integration </a:t>
            </a:r>
            <a:r>
              <a:rPr lang="en-GB" sz="2000" dirty="0" smtClean="0">
                <a:latin typeface="Tahoma" charset="0"/>
              </a:rPr>
              <a:t>will be </a:t>
            </a:r>
            <a:r>
              <a:rPr lang="en-GB" sz="2000" b="1" dirty="0" smtClean="0">
                <a:latin typeface="Tahoma" charset="0"/>
              </a:rPr>
              <a:t>assured</a:t>
            </a:r>
            <a:r>
              <a:rPr lang="en-GB" sz="2000" dirty="0" smtClean="0">
                <a:latin typeface="Tahoma" charset="0"/>
              </a:rPr>
              <a:t> by the </a:t>
            </a:r>
            <a:r>
              <a:rPr lang="en-GB" sz="2000" b="1" dirty="0" smtClean="0">
                <a:latin typeface="Tahoma" charset="0"/>
              </a:rPr>
              <a:t>Interregional project management. </a:t>
            </a:r>
            <a:r>
              <a:rPr lang="en-GB" sz="2000" dirty="0" smtClean="0">
                <a:latin typeface="Tahoma" charset="0"/>
              </a:rPr>
              <a:t>Three partners already has resources allocated for the task: </a:t>
            </a:r>
            <a:r>
              <a:rPr lang="en-GB" sz="2000" b="1" dirty="0" smtClean="0">
                <a:latin typeface="Tahoma" charset="0"/>
              </a:rPr>
              <a:t>ITIA, SZTAKI and I-CIMSI-SUPSI</a:t>
            </a:r>
            <a:r>
              <a:rPr lang="en-GB" sz="2000" dirty="0" smtClean="0">
                <a:latin typeface="Tahoma" charset="0"/>
              </a:rPr>
              <a:t>)</a:t>
            </a:r>
            <a:endParaRPr lang="en-GB" sz="2000" dirty="0">
              <a:latin typeface="Tahoma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300788" y="695325"/>
            <a:ext cx="2843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Marco Sacco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44904" y="3091192"/>
            <a:ext cx="7724195" cy="3584051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algn="just"/>
            <a:r>
              <a:rPr lang="en-GB" sz="2000" b="1" dirty="0" smtClean="0">
                <a:latin typeface="Tahoma" charset="0"/>
              </a:rPr>
              <a:t>USA:									EU:</a:t>
            </a:r>
            <a:endParaRPr lang="en-GB" sz="2000" b="1" dirty="0">
              <a:latin typeface="Tahoma" charset="0"/>
            </a:endParaRPr>
          </a:p>
          <a:p>
            <a:pPr algn="just"/>
            <a:r>
              <a:rPr lang="en-GB" sz="2000" dirty="0" smtClean="0">
                <a:solidFill>
                  <a:srgbClr val="000090"/>
                </a:solidFill>
                <a:latin typeface="Tahoma" charset="0"/>
              </a:rPr>
              <a:t>Rockwell Collins				IND</a:t>
            </a:r>
            <a:r>
              <a:rPr lang="en-GB" sz="2000" dirty="0" smtClean="0">
                <a:latin typeface="Tahoma" charset="0"/>
              </a:rPr>
              <a:t>		ITIA</a:t>
            </a:r>
            <a:r>
              <a:rPr lang="en-GB" sz="2000" dirty="0">
                <a:latin typeface="Tahoma" charset="0"/>
              </a:rPr>
              <a:t>-CNR (I)			R&amp;</a:t>
            </a:r>
            <a:r>
              <a:rPr lang="en-GB" sz="2000" dirty="0" smtClean="0">
                <a:latin typeface="Tahoma" charset="0"/>
              </a:rPr>
              <a:t>D</a:t>
            </a:r>
            <a:endParaRPr lang="en-GB" sz="2000" dirty="0">
              <a:latin typeface="Tahoma" charset="0"/>
            </a:endParaRPr>
          </a:p>
          <a:p>
            <a:pPr algn="just"/>
            <a:r>
              <a:rPr lang="en-GB" sz="2000" dirty="0" smtClean="0">
                <a:latin typeface="Tahoma" charset="0"/>
              </a:rPr>
              <a:t>	</a:t>
            </a:r>
            <a:r>
              <a:rPr lang="en-GB" sz="2000" dirty="0">
                <a:latin typeface="Tahoma" charset="0"/>
              </a:rPr>
              <a:t>								</a:t>
            </a:r>
            <a:r>
              <a:rPr lang="en-GB" sz="2000" dirty="0" smtClean="0">
                <a:latin typeface="Tahoma" charset="0"/>
              </a:rPr>
              <a:t>SZTAKI </a:t>
            </a:r>
            <a:r>
              <a:rPr lang="en-GB" sz="2000" dirty="0">
                <a:latin typeface="Tahoma" charset="0"/>
              </a:rPr>
              <a:t>(H)			</a:t>
            </a:r>
            <a:r>
              <a:rPr lang="en-GB" sz="2000" dirty="0" smtClean="0">
                <a:latin typeface="Tahoma" charset="0"/>
              </a:rPr>
              <a:t>R</a:t>
            </a:r>
            <a:r>
              <a:rPr lang="en-GB" sz="2000" dirty="0">
                <a:latin typeface="Tahoma" charset="0"/>
              </a:rPr>
              <a:t>&amp;</a:t>
            </a:r>
            <a:r>
              <a:rPr lang="en-GB" sz="2000" dirty="0" smtClean="0">
                <a:latin typeface="Tahoma" charset="0"/>
              </a:rPr>
              <a:t>D</a:t>
            </a:r>
          </a:p>
          <a:p>
            <a:pPr algn="just"/>
            <a:r>
              <a:rPr lang="en-GB" sz="2000" b="1" dirty="0" smtClean="0">
                <a:latin typeface="Tahoma" charset="0"/>
              </a:rPr>
              <a:t>Mexico:							</a:t>
            </a:r>
            <a:r>
              <a:rPr lang="en-GB" sz="2000" dirty="0" smtClean="0">
                <a:latin typeface="Tahoma" charset="0"/>
              </a:rPr>
              <a:t>SZTAKI </a:t>
            </a:r>
            <a:r>
              <a:rPr lang="en-GB" sz="2000" dirty="0">
                <a:latin typeface="Tahoma" charset="0"/>
              </a:rPr>
              <a:t>(H)			</a:t>
            </a:r>
            <a:r>
              <a:rPr lang="en-GB" sz="2000" dirty="0" smtClean="0">
                <a:latin typeface="Tahoma" charset="0"/>
              </a:rPr>
              <a:t>R</a:t>
            </a:r>
            <a:r>
              <a:rPr lang="en-GB" sz="2000" dirty="0">
                <a:latin typeface="Tahoma" charset="0"/>
              </a:rPr>
              <a:t>&amp;</a:t>
            </a:r>
            <a:r>
              <a:rPr lang="en-GB" sz="2000" dirty="0" smtClean="0">
                <a:latin typeface="Tahoma" charset="0"/>
              </a:rPr>
              <a:t>D</a:t>
            </a:r>
          </a:p>
          <a:p>
            <a:pPr algn="just"/>
            <a:r>
              <a:rPr lang="en-GB" sz="2000" dirty="0" err="1" smtClean="0">
                <a:solidFill>
                  <a:srgbClr val="000090"/>
                </a:solidFill>
                <a:latin typeface="Tahoma" charset="0"/>
              </a:rPr>
              <a:t>Tecnologico</a:t>
            </a:r>
            <a:r>
              <a:rPr lang="en-GB" sz="2000" dirty="0" smtClean="0">
                <a:solidFill>
                  <a:srgbClr val="000090"/>
                </a:solidFill>
                <a:latin typeface="Tahoma" charset="0"/>
              </a:rPr>
              <a:t> de Monterrey		R&amp;D</a:t>
            </a:r>
            <a:r>
              <a:rPr lang="en-GB" sz="2000" dirty="0" smtClean="0">
                <a:solidFill>
                  <a:srgbClr val="595959"/>
                </a:solidFill>
                <a:latin typeface="Tahoma" charset="0"/>
              </a:rPr>
              <a:t>	</a:t>
            </a:r>
            <a:r>
              <a:rPr lang="en-GB" sz="2000" dirty="0">
                <a:latin typeface="Tahoma" charset="0"/>
              </a:rPr>
              <a:t>ROPARDO (RO)		</a:t>
            </a:r>
            <a:r>
              <a:rPr lang="en-GB" sz="2000" dirty="0" smtClean="0">
                <a:latin typeface="Tahoma" charset="0"/>
              </a:rPr>
              <a:t>SME</a:t>
            </a:r>
          </a:p>
          <a:p>
            <a:pPr algn="just"/>
            <a:r>
              <a:rPr lang="en-GB" sz="2000" dirty="0" smtClean="0">
                <a:latin typeface="Tahoma" charset="0"/>
              </a:rPr>
              <a:t>									COMPA </a:t>
            </a:r>
            <a:r>
              <a:rPr lang="en-GB" sz="2000" dirty="0">
                <a:latin typeface="Tahoma" charset="0"/>
              </a:rPr>
              <a:t>(RO)			IND		</a:t>
            </a:r>
          </a:p>
          <a:p>
            <a:pPr algn="just"/>
            <a:r>
              <a:rPr lang="en-GB" sz="2000" dirty="0" smtClean="0">
                <a:latin typeface="Tahoma" charset="0"/>
              </a:rPr>
              <a:t>									COMAU </a:t>
            </a:r>
            <a:r>
              <a:rPr lang="en-GB" sz="2000" dirty="0">
                <a:latin typeface="Tahoma" charset="0"/>
              </a:rPr>
              <a:t>(I)			</a:t>
            </a:r>
            <a:r>
              <a:rPr lang="en-GB" sz="2000" dirty="0" smtClean="0">
                <a:latin typeface="Tahoma" charset="0"/>
              </a:rPr>
              <a:t>IND</a:t>
            </a:r>
            <a:endParaRPr lang="en-GB" sz="2000" dirty="0">
              <a:latin typeface="Tahoma" charset="0"/>
            </a:endParaRPr>
          </a:p>
          <a:p>
            <a:pPr algn="just"/>
            <a:r>
              <a:rPr lang="en-GB" sz="2000" b="1" dirty="0">
                <a:latin typeface="Tahoma" charset="0"/>
              </a:rPr>
              <a:t>CH:</a:t>
            </a:r>
          </a:p>
          <a:p>
            <a:pPr algn="just"/>
            <a:r>
              <a:rPr lang="en-GB" sz="2000" dirty="0">
                <a:latin typeface="Tahoma" charset="0"/>
              </a:rPr>
              <a:t>I-CIMSI-SUPSI			</a:t>
            </a:r>
            <a:r>
              <a:rPr lang="en-GB" sz="2000" dirty="0" smtClean="0">
                <a:latin typeface="Tahoma" charset="0"/>
              </a:rPr>
              <a:t>	R</a:t>
            </a:r>
            <a:r>
              <a:rPr lang="en-GB" sz="2000" dirty="0">
                <a:latin typeface="Tahoma" charset="0"/>
              </a:rPr>
              <a:t>&amp;</a:t>
            </a:r>
            <a:r>
              <a:rPr lang="en-GB" sz="2000" dirty="0" smtClean="0">
                <a:latin typeface="Tahoma" charset="0"/>
              </a:rPr>
              <a:t>D</a:t>
            </a:r>
            <a:r>
              <a:rPr lang="en-GB" sz="2000" dirty="0" smtClean="0">
                <a:solidFill>
                  <a:srgbClr val="595959"/>
                </a:solidFill>
                <a:latin typeface="Tahoma" charset="0"/>
              </a:rPr>
              <a:t>	</a:t>
            </a:r>
            <a:r>
              <a:rPr lang="en-GB" sz="2000" dirty="0" smtClean="0">
                <a:solidFill>
                  <a:srgbClr val="000090"/>
                </a:solidFill>
                <a:latin typeface="Tahoma" charset="0"/>
              </a:rPr>
              <a:t>VDC (D)				Network</a:t>
            </a:r>
          </a:p>
          <a:p>
            <a:pPr algn="just"/>
            <a:r>
              <a:rPr lang="en-GB" sz="2000" dirty="0">
                <a:latin typeface="Tahoma" charset="0"/>
              </a:rPr>
              <a:t>ETHZ					</a:t>
            </a:r>
            <a:r>
              <a:rPr lang="en-GB" sz="2000" dirty="0" smtClean="0">
                <a:latin typeface="Tahoma" charset="0"/>
              </a:rPr>
              <a:t>	R</a:t>
            </a:r>
            <a:r>
              <a:rPr lang="en-GB" sz="2000" dirty="0">
                <a:latin typeface="Tahoma" charset="0"/>
              </a:rPr>
              <a:t>&amp;</a:t>
            </a:r>
            <a:r>
              <a:rPr lang="en-GB" sz="2000" dirty="0" smtClean="0">
                <a:latin typeface="Tahoma" charset="0"/>
              </a:rPr>
              <a:t>D	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VTT (Fin)			R&amp;D</a:t>
            </a:r>
          </a:p>
        </p:txBody>
      </p:sp>
    </p:spTree>
    <p:extLst>
      <p:ext uri="{BB962C8B-B14F-4D97-AF65-F5344CB8AC3E}">
        <p14:creationId xmlns:p14="http://schemas.microsoft.com/office/powerpoint/2010/main" val="2985630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27" y="1259922"/>
            <a:ext cx="8900884" cy="3331266"/>
          </a:xfrm>
        </p:spPr>
        <p:txBody>
          <a:bodyPr/>
          <a:lstStyle/>
          <a:p>
            <a:pPr marL="0" lvl="0" indent="0">
              <a:buNone/>
            </a:pPr>
            <a:r>
              <a:rPr lang="en-GB" sz="2200" b="1" dirty="0" smtClean="0"/>
              <a:t>Objectives:</a:t>
            </a:r>
          </a:p>
          <a:p>
            <a:pPr lvl="0"/>
            <a:r>
              <a:rPr lang="en-GB" sz="2200" dirty="0" smtClean="0"/>
              <a:t>Model-based visualization, including immersive 3D viewing, </a:t>
            </a:r>
            <a:r>
              <a:rPr lang="en-GB" sz="2200" dirty="0" smtClean="0">
                <a:solidFill>
                  <a:schemeClr val="bg1">
                    <a:lumMod val="50000"/>
                  </a:schemeClr>
                </a:solidFill>
              </a:rPr>
              <a:t>which integrates product </a:t>
            </a:r>
            <a:r>
              <a:rPr lang="en-GB" sz="2200" dirty="0" err="1" smtClean="0">
                <a:solidFill>
                  <a:schemeClr val="bg1">
                    <a:lumMod val="50000"/>
                  </a:schemeClr>
                </a:solidFill>
              </a:rPr>
              <a:t>modeling</a:t>
            </a:r>
            <a:r>
              <a:rPr lang="en-GB" sz="2200" dirty="0" smtClean="0">
                <a:solidFill>
                  <a:schemeClr val="bg1">
                    <a:lumMod val="50000"/>
                  </a:schemeClr>
                </a:solidFill>
              </a:rPr>
              <a:t> for manufacturing analysis and analytical outputs</a:t>
            </a:r>
          </a:p>
          <a:p>
            <a:pPr lvl="0"/>
            <a:r>
              <a:rPr lang="en-GB" sz="2200" dirty="0" smtClean="0"/>
              <a:t>Model-based simulation of factory floor and </a:t>
            </a:r>
            <a:r>
              <a:rPr lang="en-GB" sz="2200" dirty="0" smtClean="0">
                <a:solidFill>
                  <a:srgbClr val="7F7F7F"/>
                </a:solidFill>
              </a:rPr>
              <a:t>enterprise operations</a:t>
            </a:r>
            <a:r>
              <a:rPr lang="en-GB" sz="2200" dirty="0" smtClean="0"/>
              <a:t>, integrated with linear optimization process </a:t>
            </a:r>
            <a:r>
              <a:rPr lang="en-GB" sz="2200" dirty="0" err="1" smtClean="0"/>
              <a:t>modeling</a:t>
            </a:r>
            <a:endParaRPr lang="en-GB" sz="2200" dirty="0" smtClean="0"/>
          </a:p>
          <a:p>
            <a:pPr lvl="0"/>
            <a:r>
              <a:rPr lang="en-GB" sz="2200" dirty="0" smtClean="0"/>
              <a:t>Factory Framework adoption for improving the interoperability of </a:t>
            </a:r>
            <a:r>
              <a:rPr lang="en-GB" sz="2200" dirty="0" smtClean="0"/>
              <a:t>systems</a:t>
            </a:r>
          </a:p>
          <a:p>
            <a:pPr lvl="0"/>
            <a:r>
              <a:rPr lang="en-GB" sz="2200" dirty="0" smtClean="0"/>
              <a:t>Solving industry-based problem with return on investment</a:t>
            </a:r>
            <a:endParaRPr lang="en-GB" sz="2200" dirty="0" smtClean="0"/>
          </a:p>
          <a:p>
            <a:pPr lvl="0"/>
            <a:endParaRPr lang="en-GB" sz="2200" dirty="0" smtClean="0"/>
          </a:p>
          <a:p>
            <a:pPr marL="0" lvl="0" indent="0">
              <a:buNone/>
            </a:pPr>
            <a:r>
              <a:rPr lang="en-GB" sz="2200" b="1" dirty="0" smtClean="0"/>
              <a:t>Pilots:</a:t>
            </a:r>
          </a:p>
          <a:p>
            <a:pPr lvl="0"/>
            <a:r>
              <a:rPr lang="en-GB" sz="2200" dirty="0" smtClean="0"/>
              <a:t>Advanced visualization for automotive manufacturing and power train</a:t>
            </a:r>
          </a:p>
          <a:p>
            <a:pPr lvl="0"/>
            <a:r>
              <a:rPr lang="en-GB" sz="2200" dirty="0" smtClean="0">
                <a:solidFill>
                  <a:srgbClr val="7F7F7F"/>
                </a:solidFill>
              </a:rPr>
              <a:t>Advanced visualization of electronic circuit board assemblies and higher level electro-mechanical assemblies</a:t>
            </a:r>
            <a:endParaRPr lang="en-GB" sz="2200" dirty="0">
              <a:solidFill>
                <a:srgbClr val="7F7F7F"/>
              </a:solidFill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843213" y="187325"/>
            <a:ext cx="6121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t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-108" charset="0"/>
              </a:rPr>
              <a:t>Project Objectives &amp; Pilots</a:t>
            </a:r>
            <a:endParaRPr lang="en-US" sz="2400" b="1" dirty="0">
              <a:solidFill>
                <a:srgbClr val="FFFFFF"/>
              </a:solidFill>
              <a:latin typeface="Arial" pitchFamily="-108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300788" y="695325"/>
            <a:ext cx="2843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Marco Sacco</a:t>
            </a:r>
          </a:p>
        </p:txBody>
      </p:sp>
    </p:spTree>
    <p:extLst>
      <p:ext uri="{BB962C8B-B14F-4D97-AF65-F5344CB8AC3E}">
        <p14:creationId xmlns:p14="http://schemas.microsoft.com/office/powerpoint/2010/main" val="2764436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300788" y="695325"/>
            <a:ext cx="2843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Marco Sacco</a:t>
            </a:r>
          </a:p>
        </p:txBody>
      </p:sp>
      <p:pic>
        <p:nvPicPr>
          <p:cNvPr id="7" name="Picture 6" descr="Schermata 2011-09-16 a 08.59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7700"/>
            <a:ext cx="9144000" cy="30147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25860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Leader:</a:t>
            </a:r>
          </a:p>
          <a:p>
            <a:r>
              <a:rPr lang="en-US" b="1" dirty="0" smtClean="0"/>
              <a:t>USA</a:t>
            </a:r>
            <a:r>
              <a:rPr lang="en-US" dirty="0" smtClean="0"/>
              <a:t>			</a:t>
            </a:r>
            <a:r>
              <a:rPr lang="en-US" b="1" dirty="0" smtClean="0"/>
              <a:t>EU						MEXICO				USA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10070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962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ounded Rectangle 112"/>
          <p:cNvSpPr/>
          <p:nvPr/>
        </p:nvSpPr>
        <p:spPr>
          <a:xfrm>
            <a:off x="1390988" y="487797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Reference </a:t>
            </a:r>
          </a:p>
          <a:p>
            <a:r>
              <a:rPr lang="en-US" sz="1400" dirty="0" smtClean="0"/>
              <a:t>data-model</a:t>
            </a:r>
            <a:endParaRPr lang="en-US" sz="1400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2590963" y="4669024"/>
            <a:ext cx="4342466" cy="861388"/>
            <a:chOff x="2074115" y="3081165"/>
            <a:chExt cx="5017599" cy="861388"/>
          </a:xfrm>
        </p:grpSpPr>
        <p:sp>
          <p:nvSpPr>
            <p:cNvPr id="119" name="Oval 118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79666" y="4745695"/>
            <a:ext cx="3188288" cy="467792"/>
            <a:chOff x="3415712" y="4484059"/>
            <a:chExt cx="3362518" cy="548603"/>
          </a:xfrm>
        </p:grpSpPr>
        <p:sp>
          <p:nvSpPr>
            <p:cNvPr id="153" name="Oval 152"/>
            <p:cNvSpPr/>
            <p:nvPr/>
          </p:nvSpPr>
          <p:spPr>
            <a:xfrm>
              <a:off x="5545465" y="490018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4442032" y="4907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4346083" y="4495797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4924532" y="469030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6016913" y="4747088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5543626" y="459082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39423" y="4658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/>
            <p:cNvCxnSpPr>
              <a:stCxn id="154" idx="1"/>
              <a:endCxn id="159" idx="6"/>
            </p:cNvCxnSpPr>
            <p:nvPr/>
          </p:nvCxnSpPr>
          <p:spPr>
            <a:xfrm flipH="1" flipV="1">
              <a:off x="4070338" y="4711703"/>
              <a:ext cx="405511" cy="211579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5"/>
              <a:endCxn id="154" idx="0"/>
            </p:cNvCxnSpPr>
            <p:nvPr/>
          </p:nvCxnSpPr>
          <p:spPr>
            <a:xfrm>
              <a:off x="4543182" y="4586138"/>
              <a:ext cx="14307" cy="321645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55" idx="6"/>
              <a:endCxn id="156" idx="2"/>
            </p:cNvCxnSpPr>
            <p:nvPr/>
          </p:nvCxnSpPr>
          <p:spPr>
            <a:xfrm>
              <a:off x="4576998" y="4548717"/>
              <a:ext cx="347534" cy="194504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56" idx="3"/>
              <a:endCxn id="154" idx="6"/>
            </p:cNvCxnSpPr>
            <p:nvPr/>
          </p:nvCxnSpPr>
          <p:spPr>
            <a:xfrm flipH="1">
              <a:off x="4672947" y="4780642"/>
              <a:ext cx="285402" cy="18006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56" idx="6"/>
              <a:endCxn id="153" idx="1"/>
            </p:cNvCxnSpPr>
            <p:nvPr/>
          </p:nvCxnSpPr>
          <p:spPr>
            <a:xfrm>
              <a:off x="5155447" y="4743222"/>
              <a:ext cx="423835" cy="172467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58" idx="4"/>
              <a:endCxn id="153" idx="0"/>
            </p:cNvCxnSpPr>
            <p:nvPr/>
          </p:nvCxnSpPr>
          <p:spPr>
            <a:xfrm>
              <a:off x="5659084" y="4696663"/>
              <a:ext cx="1839" cy="203526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57" idx="3"/>
              <a:endCxn id="153" idx="6"/>
            </p:cNvCxnSpPr>
            <p:nvPr/>
          </p:nvCxnSpPr>
          <p:spPr>
            <a:xfrm flipH="1">
              <a:off x="5776380" y="4837429"/>
              <a:ext cx="274350" cy="11568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166"/>
            <p:cNvSpPr/>
            <p:nvPr/>
          </p:nvSpPr>
          <p:spPr>
            <a:xfrm>
              <a:off x="6142935" y="448405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7" idx="4"/>
              <a:endCxn id="157" idx="0"/>
            </p:cNvCxnSpPr>
            <p:nvPr/>
          </p:nvCxnSpPr>
          <p:spPr>
            <a:xfrm flipH="1">
              <a:off x="6132371" y="4589900"/>
              <a:ext cx="126022" cy="15718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168"/>
            <p:cNvSpPr/>
            <p:nvPr/>
          </p:nvSpPr>
          <p:spPr>
            <a:xfrm>
              <a:off x="4924532" y="492682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9" idx="7"/>
              <a:endCxn id="153" idx="3"/>
            </p:cNvCxnSpPr>
            <p:nvPr/>
          </p:nvCxnSpPr>
          <p:spPr>
            <a:xfrm>
              <a:off x="5121631" y="4942322"/>
              <a:ext cx="457650" cy="4820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3415712" y="478064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6547315" y="479434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/>
            <p:cNvCxnSpPr>
              <a:stCxn id="154" idx="2"/>
              <a:endCxn id="171" idx="6"/>
            </p:cNvCxnSpPr>
            <p:nvPr/>
          </p:nvCxnSpPr>
          <p:spPr>
            <a:xfrm flipH="1" flipV="1">
              <a:off x="3646627" y="4833563"/>
              <a:ext cx="795405" cy="127140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57" idx="5"/>
              <a:endCxn id="172" idx="2"/>
            </p:cNvCxnSpPr>
            <p:nvPr/>
          </p:nvCxnSpPr>
          <p:spPr>
            <a:xfrm>
              <a:off x="6214012" y="4837429"/>
              <a:ext cx="333303" cy="984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  <p:sp>
        <p:nvSpPr>
          <p:cNvPr id="102" name="Rounded Rectangle 101"/>
          <p:cNvSpPr/>
          <p:nvPr/>
        </p:nvSpPr>
        <p:spPr>
          <a:xfrm>
            <a:off x="1140788" y="4871236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52" name="Curved Connector 151"/>
          <p:cNvCxnSpPr>
            <a:stCxn id="2" idx="6"/>
            <a:endCxn id="102" idx="1"/>
          </p:cNvCxnSpPr>
          <p:nvPr/>
        </p:nvCxnSpPr>
        <p:spPr>
          <a:xfrm>
            <a:off x="819396" y="4506668"/>
            <a:ext cx="321392" cy="579374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00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9687" t="24823" r="13281" b="9574"/>
          <a:stretch>
            <a:fillRect/>
          </a:stretch>
        </p:blipFill>
        <p:spPr bwMode="auto">
          <a:xfrm>
            <a:off x="-11346" y="1196752"/>
            <a:ext cx="9155346" cy="473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7"/>
          <p:cNvSpPr txBox="1"/>
          <p:nvPr/>
        </p:nvSpPr>
        <p:spPr>
          <a:xfrm>
            <a:off x="1861174" y="946768"/>
            <a:ext cx="154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Resource</a:t>
            </a:r>
            <a:endParaRPr lang="it-IT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8"/>
          <p:cNvSpPr txBox="1"/>
          <p:nvPr/>
        </p:nvSpPr>
        <p:spPr>
          <a:xfrm>
            <a:off x="5975648" y="533884"/>
            <a:ext cx="1308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endParaRPr lang="it-IT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9"/>
          <p:cNvSpPr txBox="1"/>
          <p:nvPr/>
        </p:nvSpPr>
        <p:spPr>
          <a:xfrm>
            <a:off x="4247456" y="5214404"/>
            <a:ext cx="1352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endParaRPr 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1197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l_hierarchy_VFFhighlighted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9226"/>
            <a:ext cx="9144000" cy="333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75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ounded Rectangle 112"/>
          <p:cNvSpPr/>
          <p:nvPr/>
        </p:nvSpPr>
        <p:spPr>
          <a:xfrm>
            <a:off x="1390988" y="487797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Reference </a:t>
            </a:r>
          </a:p>
          <a:p>
            <a:r>
              <a:rPr lang="en-US" sz="1400" dirty="0" smtClean="0"/>
              <a:t>data-model</a:t>
            </a:r>
            <a:endParaRPr lang="en-US" sz="1400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2590963" y="4669024"/>
            <a:ext cx="4342466" cy="861388"/>
            <a:chOff x="2074115" y="3081165"/>
            <a:chExt cx="5017599" cy="861388"/>
          </a:xfrm>
        </p:grpSpPr>
        <p:sp>
          <p:nvSpPr>
            <p:cNvPr id="119" name="Oval 118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79666" y="4745695"/>
            <a:ext cx="3188288" cy="467792"/>
            <a:chOff x="3415712" y="4484059"/>
            <a:chExt cx="3362518" cy="548603"/>
          </a:xfrm>
        </p:grpSpPr>
        <p:sp>
          <p:nvSpPr>
            <p:cNvPr id="153" name="Oval 152"/>
            <p:cNvSpPr/>
            <p:nvPr/>
          </p:nvSpPr>
          <p:spPr>
            <a:xfrm>
              <a:off x="5545465" y="490018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4442032" y="4907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4346083" y="4495797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4924532" y="469030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6016913" y="4747088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5543626" y="459082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39423" y="4658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/>
            <p:cNvCxnSpPr>
              <a:stCxn id="154" idx="1"/>
              <a:endCxn id="159" idx="6"/>
            </p:cNvCxnSpPr>
            <p:nvPr/>
          </p:nvCxnSpPr>
          <p:spPr>
            <a:xfrm flipH="1" flipV="1">
              <a:off x="4070338" y="4711703"/>
              <a:ext cx="405511" cy="211579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5"/>
              <a:endCxn id="154" idx="0"/>
            </p:cNvCxnSpPr>
            <p:nvPr/>
          </p:nvCxnSpPr>
          <p:spPr>
            <a:xfrm>
              <a:off x="4543182" y="4586138"/>
              <a:ext cx="14307" cy="321645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55" idx="6"/>
              <a:endCxn id="156" idx="2"/>
            </p:cNvCxnSpPr>
            <p:nvPr/>
          </p:nvCxnSpPr>
          <p:spPr>
            <a:xfrm>
              <a:off x="4576998" y="4548717"/>
              <a:ext cx="347534" cy="194504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56" idx="3"/>
              <a:endCxn id="154" idx="6"/>
            </p:cNvCxnSpPr>
            <p:nvPr/>
          </p:nvCxnSpPr>
          <p:spPr>
            <a:xfrm flipH="1">
              <a:off x="4672947" y="4780642"/>
              <a:ext cx="285402" cy="18006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56" idx="6"/>
              <a:endCxn id="153" idx="1"/>
            </p:cNvCxnSpPr>
            <p:nvPr/>
          </p:nvCxnSpPr>
          <p:spPr>
            <a:xfrm>
              <a:off x="5155447" y="4743222"/>
              <a:ext cx="423835" cy="172467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58" idx="4"/>
              <a:endCxn id="153" idx="0"/>
            </p:cNvCxnSpPr>
            <p:nvPr/>
          </p:nvCxnSpPr>
          <p:spPr>
            <a:xfrm>
              <a:off x="5659084" y="4696663"/>
              <a:ext cx="1839" cy="203526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57" idx="3"/>
              <a:endCxn id="153" idx="6"/>
            </p:cNvCxnSpPr>
            <p:nvPr/>
          </p:nvCxnSpPr>
          <p:spPr>
            <a:xfrm flipH="1">
              <a:off x="5776380" y="4837429"/>
              <a:ext cx="274350" cy="11568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166"/>
            <p:cNvSpPr/>
            <p:nvPr/>
          </p:nvSpPr>
          <p:spPr>
            <a:xfrm>
              <a:off x="6142935" y="448405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7" idx="4"/>
              <a:endCxn id="157" idx="0"/>
            </p:cNvCxnSpPr>
            <p:nvPr/>
          </p:nvCxnSpPr>
          <p:spPr>
            <a:xfrm flipH="1">
              <a:off x="6132371" y="4589900"/>
              <a:ext cx="126022" cy="15718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168"/>
            <p:cNvSpPr/>
            <p:nvPr/>
          </p:nvSpPr>
          <p:spPr>
            <a:xfrm>
              <a:off x="4924532" y="492682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9" idx="7"/>
              <a:endCxn id="153" idx="3"/>
            </p:cNvCxnSpPr>
            <p:nvPr/>
          </p:nvCxnSpPr>
          <p:spPr>
            <a:xfrm>
              <a:off x="5121631" y="4942322"/>
              <a:ext cx="457650" cy="4820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3415712" y="478064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6547315" y="479434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/>
            <p:cNvCxnSpPr>
              <a:stCxn id="154" idx="2"/>
              <a:endCxn id="171" idx="6"/>
            </p:cNvCxnSpPr>
            <p:nvPr/>
          </p:nvCxnSpPr>
          <p:spPr>
            <a:xfrm flipH="1" flipV="1">
              <a:off x="3646627" y="4833563"/>
              <a:ext cx="795405" cy="127140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57" idx="5"/>
              <a:endCxn id="172" idx="2"/>
            </p:cNvCxnSpPr>
            <p:nvPr/>
          </p:nvCxnSpPr>
          <p:spPr>
            <a:xfrm>
              <a:off x="6214012" y="4837429"/>
              <a:ext cx="333303" cy="984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  <p:sp>
        <p:nvSpPr>
          <p:cNvPr id="102" name="Rounded Rectangle 101"/>
          <p:cNvSpPr/>
          <p:nvPr/>
        </p:nvSpPr>
        <p:spPr>
          <a:xfrm>
            <a:off x="1140788" y="4871236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52" name="Curved Connector 151"/>
          <p:cNvCxnSpPr>
            <a:stCxn id="2" idx="6"/>
            <a:endCxn id="102" idx="1"/>
          </p:cNvCxnSpPr>
          <p:nvPr/>
        </p:nvCxnSpPr>
        <p:spPr>
          <a:xfrm>
            <a:off x="819396" y="4506668"/>
            <a:ext cx="321392" cy="579374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420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ounded Rectangle 112"/>
          <p:cNvSpPr/>
          <p:nvPr/>
        </p:nvSpPr>
        <p:spPr>
          <a:xfrm>
            <a:off x="1390988" y="487797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Reference </a:t>
            </a:r>
          </a:p>
          <a:p>
            <a:r>
              <a:rPr lang="en-US" sz="1400" dirty="0" smtClean="0"/>
              <a:t>data-model</a:t>
            </a:r>
            <a:endParaRPr lang="en-US" sz="1400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2590963" y="4669024"/>
            <a:ext cx="4342466" cy="861388"/>
            <a:chOff x="2074115" y="3081165"/>
            <a:chExt cx="5017599" cy="861388"/>
          </a:xfrm>
        </p:grpSpPr>
        <p:sp>
          <p:nvSpPr>
            <p:cNvPr id="119" name="Oval 118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79666" y="4745695"/>
            <a:ext cx="3188288" cy="467792"/>
            <a:chOff x="3415712" y="4484059"/>
            <a:chExt cx="3362518" cy="548603"/>
          </a:xfrm>
        </p:grpSpPr>
        <p:sp>
          <p:nvSpPr>
            <p:cNvPr id="153" name="Oval 152"/>
            <p:cNvSpPr/>
            <p:nvPr/>
          </p:nvSpPr>
          <p:spPr>
            <a:xfrm>
              <a:off x="5545465" y="490018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4442032" y="4907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4346083" y="4495797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4924532" y="469030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6016913" y="4747088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5543626" y="459082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39423" y="4658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/>
            <p:cNvCxnSpPr>
              <a:stCxn id="154" idx="1"/>
              <a:endCxn id="159" idx="6"/>
            </p:cNvCxnSpPr>
            <p:nvPr/>
          </p:nvCxnSpPr>
          <p:spPr>
            <a:xfrm flipH="1" flipV="1">
              <a:off x="4070338" y="4711703"/>
              <a:ext cx="405511" cy="211579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5"/>
              <a:endCxn id="154" idx="0"/>
            </p:cNvCxnSpPr>
            <p:nvPr/>
          </p:nvCxnSpPr>
          <p:spPr>
            <a:xfrm>
              <a:off x="4543182" y="4586138"/>
              <a:ext cx="14307" cy="321645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55" idx="6"/>
              <a:endCxn id="156" idx="2"/>
            </p:cNvCxnSpPr>
            <p:nvPr/>
          </p:nvCxnSpPr>
          <p:spPr>
            <a:xfrm>
              <a:off x="4576998" y="4548717"/>
              <a:ext cx="347534" cy="194504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56" idx="3"/>
              <a:endCxn id="154" idx="6"/>
            </p:cNvCxnSpPr>
            <p:nvPr/>
          </p:nvCxnSpPr>
          <p:spPr>
            <a:xfrm flipH="1">
              <a:off x="4672947" y="4780642"/>
              <a:ext cx="285402" cy="18006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56" idx="6"/>
              <a:endCxn id="153" idx="1"/>
            </p:cNvCxnSpPr>
            <p:nvPr/>
          </p:nvCxnSpPr>
          <p:spPr>
            <a:xfrm>
              <a:off x="5155447" y="4743222"/>
              <a:ext cx="423835" cy="172467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58" idx="4"/>
              <a:endCxn id="153" idx="0"/>
            </p:cNvCxnSpPr>
            <p:nvPr/>
          </p:nvCxnSpPr>
          <p:spPr>
            <a:xfrm>
              <a:off x="5659084" y="4696663"/>
              <a:ext cx="1839" cy="203526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57" idx="3"/>
              <a:endCxn id="153" idx="6"/>
            </p:cNvCxnSpPr>
            <p:nvPr/>
          </p:nvCxnSpPr>
          <p:spPr>
            <a:xfrm flipH="1">
              <a:off x="5776380" y="4837429"/>
              <a:ext cx="274350" cy="11568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166"/>
            <p:cNvSpPr/>
            <p:nvPr/>
          </p:nvSpPr>
          <p:spPr>
            <a:xfrm>
              <a:off x="6142935" y="448405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7" idx="4"/>
              <a:endCxn id="157" idx="0"/>
            </p:cNvCxnSpPr>
            <p:nvPr/>
          </p:nvCxnSpPr>
          <p:spPr>
            <a:xfrm flipH="1">
              <a:off x="6132371" y="4589900"/>
              <a:ext cx="126022" cy="15718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168"/>
            <p:cNvSpPr/>
            <p:nvPr/>
          </p:nvSpPr>
          <p:spPr>
            <a:xfrm>
              <a:off x="4924532" y="492682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9" idx="7"/>
              <a:endCxn id="153" idx="3"/>
            </p:cNvCxnSpPr>
            <p:nvPr/>
          </p:nvCxnSpPr>
          <p:spPr>
            <a:xfrm>
              <a:off x="5121631" y="4942322"/>
              <a:ext cx="457650" cy="4820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3415712" y="478064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6547315" y="479434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/>
            <p:cNvCxnSpPr>
              <a:stCxn id="154" idx="2"/>
              <a:endCxn id="171" idx="6"/>
            </p:cNvCxnSpPr>
            <p:nvPr/>
          </p:nvCxnSpPr>
          <p:spPr>
            <a:xfrm flipH="1" flipV="1">
              <a:off x="3646627" y="4833563"/>
              <a:ext cx="795405" cy="127140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57" idx="5"/>
              <a:endCxn id="172" idx="2"/>
            </p:cNvCxnSpPr>
            <p:nvPr/>
          </p:nvCxnSpPr>
          <p:spPr>
            <a:xfrm>
              <a:off x="6214012" y="4837429"/>
              <a:ext cx="333303" cy="984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/>
          <p:cNvGrpSpPr/>
          <p:nvPr/>
        </p:nvGrpSpPr>
        <p:grpSpPr>
          <a:xfrm>
            <a:off x="3152847" y="4234202"/>
            <a:ext cx="265190" cy="674878"/>
            <a:chOff x="216825" y="3884341"/>
            <a:chExt cx="353126" cy="1124914"/>
          </a:xfrm>
        </p:grpSpPr>
        <p:sp>
          <p:nvSpPr>
            <p:cNvPr id="270" name="Down Arrow 269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1" name="Down Arrow 270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3" name="Rounded Rectangle 272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  <p:sp>
        <p:nvSpPr>
          <p:cNvPr id="102" name="Rounded Rectangle 101"/>
          <p:cNvSpPr/>
          <p:nvPr/>
        </p:nvSpPr>
        <p:spPr>
          <a:xfrm>
            <a:off x="1140788" y="4871236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8" name="Rounded Rectangle 107"/>
          <p:cNvSpPr/>
          <p:nvPr/>
        </p:nvSpPr>
        <p:spPr>
          <a:xfrm>
            <a:off x="1140788" y="3728413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grpSp>
        <p:nvGrpSpPr>
          <p:cNvPr id="237" name="Group 236"/>
          <p:cNvGrpSpPr/>
          <p:nvPr/>
        </p:nvGrpSpPr>
        <p:grpSpPr>
          <a:xfrm>
            <a:off x="6176289" y="4265969"/>
            <a:ext cx="265190" cy="674878"/>
            <a:chOff x="216825" y="3884341"/>
            <a:chExt cx="353126" cy="1124914"/>
          </a:xfrm>
        </p:grpSpPr>
        <p:sp>
          <p:nvSpPr>
            <p:cNvPr id="238" name="Down Arrow 237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9" name="Down Arrow 238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3" name="Rounded Rectangle 122"/>
          <p:cNvSpPr/>
          <p:nvPr/>
        </p:nvSpPr>
        <p:spPr>
          <a:xfrm>
            <a:off x="1390988" y="372841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Virtual factory manager</a:t>
            </a:r>
          </a:p>
        </p:txBody>
      </p:sp>
      <p:grpSp>
        <p:nvGrpSpPr>
          <p:cNvPr id="241" name="Group 240"/>
          <p:cNvGrpSpPr/>
          <p:nvPr/>
        </p:nvGrpSpPr>
        <p:grpSpPr>
          <a:xfrm>
            <a:off x="4764717" y="4284190"/>
            <a:ext cx="265190" cy="674878"/>
            <a:chOff x="216825" y="3884341"/>
            <a:chExt cx="353126" cy="1124914"/>
          </a:xfrm>
        </p:grpSpPr>
        <p:sp>
          <p:nvSpPr>
            <p:cNvPr id="242" name="Down Arrow 241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3" name="Down Arrow 242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4" name="Rounded Rectangle 243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590963" y="3529275"/>
            <a:ext cx="4342466" cy="861388"/>
            <a:chOff x="2074115" y="3081165"/>
            <a:chExt cx="5017599" cy="861388"/>
          </a:xfrm>
        </p:grpSpPr>
        <p:sp>
          <p:nvSpPr>
            <p:cNvPr id="128" name="Oval 127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5" name="Rectangle 134"/>
          <p:cNvSpPr/>
          <p:nvPr/>
        </p:nvSpPr>
        <p:spPr>
          <a:xfrm>
            <a:off x="2509648" y="3526702"/>
            <a:ext cx="4495482" cy="762097"/>
          </a:xfrm>
          <a:prstGeom prst="rect">
            <a:avLst/>
          </a:prstGeom>
        </p:spPr>
        <p:txBody>
          <a:bodyPr wrap="square">
            <a:prstTxWarp prst="textArchDown">
              <a:avLst>
                <a:gd name="adj" fmla="val 1334807"/>
              </a:avLst>
            </a:prstTxWarp>
            <a:spAutoFit/>
          </a:bodyPr>
          <a:lstStyle/>
          <a:p>
            <a:r>
              <a:rPr lang="en-US" sz="1500" dirty="0"/>
              <a:t>a</a:t>
            </a:r>
            <a:r>
              <a:rPr lang="en-US" sz="1500" dirty="0" smtClean="0"/>
              <a:t>ccess control    selective data query     versioning     open interface</a:t>
            </a:r>
            <a:endParaRPr lang="en-US" sz="1500" dirty="0"/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3632759" y="413645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5022995" y="4182234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5879537" y="412997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51" name="Curved Connector 150"/>
          <p:cNvCxnSpPr>
            <a:stCxn id="2" idx="6"/>
            <a:endCxn id="108" idx="1"/>
          </p:cNvCxnSpPr>
          <p:nvPr/>
        </p:nvCxnSpPr>
        <p:spPr>
          <a:xfrm flipV="1">
            <a:off x="819396" y="3943219"/>
            <a:ext cx="321392" cy="563449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151"/>
          <p:cNvCxnSpPr>
            <a:stCxn id="2" idx="6"/>
            <a:endCxn id="102" idx="1"/>
          </p:cNvCxnSpPr>
          <p:nvPr/>
        </p:nvCxnSpPr>
        <p:spPr>
          <a:xfrm>
            <a:off x="819396" y="4506668"/>
            <a:ext cx="321392" cy="579374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0" name="Group 99"/>
          <p:cNvGrpSpPr/>
          <p:nvPr/>
        </p:nvGrpSpPr>
        <p:grpSpPr>
          <a:xfrm>
            <a:off x="3285571" y="3694895"/>
            <a:ext cx="262865" cy="241974"/>
            <a:chOff x="3285571" y="3694895"/>
            <a:chExt cx="262865" cy="241974"/>
          </a:xfrm>
          <a:solidFill>
            <a:srgbClr val="E46C0A"/>
          </a:solidFill>
        </p:grpSpPr>
        <p:sp>
          <p:nvSpPr>
            <p:cNvPr id="101" name="Trapezoid 100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 flipV="1">
              <a:off x="3463751" y="3695971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V="1">
              <a:off x="3286059" y="3694895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3521395" y="3694952"/>
              <a:ext cx="27041" cy="129778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3370744" y="3698070"/>
              <a:ext cx="177692" cy="0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1" name="Group 110"/>
          <p:cNvGrpSpPr/>
          <p:nvPr/>
        </p:nvGrpSpPr>
        <p:grpSpPr>
          <a:xfrm>
            <a:off x="3999603" y="3828843"/>
            <a:ext cx="262865" cy="241974"/>
            <a:chOff x="3285571" y="3694895"/>
            <a:chExt cx="262865" cy="241974"/>
          </a:xfrm>
          <a:solidFill>
            <a:srgbClr val="E46C0A"/>
          </a:solidFill>
        </p:grpSpPr>
        <p:sp>
          <p:nvSpPr>
            <p:cNvPr id="112" name="Trapezoid 111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Rounded Rectangle 121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/>
            <p:cNvCxnSpPr/>
            <p:nvPr/>
          </p:nvCxnSpPr>
          <p:spPr>
            <a:xfrm flipV="1">
              <a:off x="3463751" y="3695971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V="1">
              <a:off x="3286059" y="3694895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3521395" y="3694952"/>
              <a:ext cx="27041" cy="129778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3370744" y="3698070"/>
              <a:ext cx="177692" cy="0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4634935" y="3577083"/>
            <a:ext cx="262865" cy="241974"/>
            <a:chOff x="3285571" y="3694895"/>
            <a:chExt cx="262865" cy="241974"/>
          </a:xfrm>
          <a:solidFill>
            <a:srgbClr val="E46C0A"/>
          </a:solidFill>
        </p:grpSpPr>
        <p:sp>
          <p:nvSpPr>
            <p:cNvPr id="134" name="Trapezoid 133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/>
            <p:cNvCxnSpPr/>
            <p:nvPr/>
          </p:nvCxnSpPr>
          <p:spPr>
            <a:xfrm flipV="1">
              <a:off x="3463751" y="3695971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V="1">
              <a:off x="3286059" y="3694895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V="1">
              <a:off x="3521395" y="3694952"/>
              <a:ext cx="27041" cy="129778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3370744" y="3698070"/>
              <a:ext cx="177692" cy="0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44" name="Group 143"/>
          <p:cNvGrpSpPr/>
          <p:nvPr/>
        </p:nvGrpSpPr>
        <p:grpSpPr>
          <a:xfrm>
            <a:off x="5250367" y="3708932"/>
            <a:ext cx="262865" cy="241974"/>
            <a:chOff x="3285571" y="3694895"/>
            <a:chExt cx="262865" cy="241974"/>
          </a:xfrm>
          <a:solidFill>
            <a:srgbClr val="E46C0A"/>
          </a:solidFill>
        </p:grpSpPr>
        <p:sp>
          <p:nvSpPr>
            <p:cNvPr id="145" name="Trapezoid 144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6" name="Rounded Rectangle 145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47" name="Straight Connector 146"/>
            <p:cNvCxnSpPr/>
            <p:nvPr/>
          </p:nvCxnSpPr>
          <p:spPr>
            <a:xfrm flipV="1">
              <a:off x="3463751" y="3695971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V="1">
              <a:off x="3286059" y="3694895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V="1">
              <a:off x="3521395" y="3694952"/>
              <a:ext cx="27041" cy="129778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370744" y="3698070"/>
              <a:ext cx="177692" cy="0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75" name="Group 174"/>
          <p:cNvGrpSpPr/>
          <p:nvPr/>
        </p:nvGrpSpPr>
        <p:grpSpPr>
          <a:xfrm>
            <a:off x="5800671" y="3687469"/>
            <a:ext cx="262865" cy="241974"/>
            <a:chOff x="3285571" y="3694895"/>
            <a:chExt cx="262865" cy="241974"/>
          </a:xfrm>
          <a:solidFill>
            <a:srgbClr val="E46C0A"/>
          </a:solidFill>
        </p:grpSpPr>
        <p:sp>
          <p:nvSpPr>
            <p:cNvPr id="177" name="Trapezoid 176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8" name="Rounded Rectangle 177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/>
            <p:cNvCxnSpPr/>
            <p:nvPr/>
          </p:nvCxnSpPr>
          <p:spPr>
            <a:xfrm flipV="1">
              <a:off x="3463751" y="3695971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V="1">
              <a:off x="3286059" y="3694895"/>
              <a:ext cx="84685" cy="67035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V="1">
              <a:off x="3521395" y="3694952"/>
              <a:ext cx="27041" cy="129778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>
              <a:off x="3370744" y="3698070"/>
              <a:ext cx="177692" cy="0"/>
            </a:xfrm>
            <a:prstGeom prst="line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69500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ounded Rectangle 112"/>
          <p:cNvSpPr/>
          <p:nvPr/>
        </p:nvSpPr>
        <p:spPr>
          <a:xfrm>
            <a:off x="1390988" y="487797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Reference </a:t>
            </a:r>
          </a:p>
          <a:p>
            <a:r>
              <a:rPr lang="en-US" sz="1400" dirty="0" smtClean="0"/>
              <a:t>data-model</a:t>
            </a:r>
            <a:endParaRPr lang="en-US" sz="1400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2590963" y="4669024"/>
            <a:ext cx="4342466" cy="861388"/>
            <a:chOff x="2074115" y="3081165"/>
            <a:chExt cx="5017599" cy="861388"/>
          </a:xfrm>
        </p:grpSpPr>
        <p:sp>
          <p:nvSpPr>
            <p:cNvPr id="119" name="Oval 118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79666" y="4745695"/>
            <a:ext cx="3188288" cy="467792"/>
            <a:chOff x="3415712" y="4484059"/>
            <a:chExt cx="3362518" cy="548603"/>
          </a:xfrm>
        </p:grpSpPr>
        <p:sp>
          <p:nvSpPr>
            <p:cNvPr id="153" name="Oval 152"/>
            <p:cNvSpPr/>
            <p:nvPr/>
          </p:nvSpPr>
          <p:spPr>
            <a:xfrm>
              <a:off x="5545465" y="490018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4442032" y="4907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4346083" y="4495797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4924532" y="469030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6016913" y="4747088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5543626" y="459082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39423" y="4658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/>
            <p:cNvCxnSpPr>
              <a:stCxn id="154" idx="1"/>
              <a:endCxn id="159" idx="6"/>
            </p:cNvCxnSpPr>
            <p:nvPr/>
          </p:nvCxnSpPr>
          <p:spPr>
            <a:xfrm flipH="1" flipV="1">
              <a:off x="4070338" y="4711703"/>
              <a:ext cx="405511" cy="211579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5"/>
              <a:endCxn id="154" idx="0"/>
            </p:cNvCxnSpPr>
            <p:nvPr/>
          </p:nvCxnSpPr>
          <p:spPr>
            <a:xfrm>
              <a:off x="4543182" y="4586138"/>
              <a:ext cx="14307" cy="321645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55" idx="6"/>
              <a:endCxn id="156" idx="2"/>
            </p:cNvCxnSpPr>
            <p:nvPr/>
          </p:nvCxnSpPr>
          <p:spPr>
            <a:xfrm>
              <a:off x="4576998" y="4548717"/>
              <a:ext cx="347534" cy="194504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56" idx="3"/>
              <a:endCxn id="154" idx="6"/>
            </p:cNvCxnSpPr>
            <p:nvPr/>
          </p:nvCxnSpPr>
          <p:spPr>
            <a:xfrm flipH="1">
              <a:off x="4672947" y="4780642"/>
              <a:ext cx="285402" cy="18006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56" idx="6"/>
              <a:endCxn id="153" idx="1"/>
            </p:cNvCxnSpPr>
            <p:nvPr/>
          </p:nvCxnSpPr>
          <p:spPr>
            <a:xfrm>
              <a:off x="5155447" y="4743222"/>
              <a:ext cx="423835" cy="172467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58" idx="4"/>
              <a:endCxn id="153" idx="0"/>
            </p:cNvCxnSpPr>
            <p:nvPr/>
          </p:nvCxnSpPr>
          <p:spPr>
            <a:xfrm>
              <a:off x="5659084" y="4696663"/>
              <a:ext cx="1839" cy="203526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57" idx="3"/>
              <a:endCxn id="153" idx="6"/>
            </p:cNvCxnSpPr>
            <p:nvPr/>
          </p:nvCxnSpPr>
          <p:spPr>
            <a:xfrm flipH="1">
              <a:off x="5776380" y="4837429"/>
              <a:ext cx="274350" cy="11568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166"/>
            <p:cNvSpPr/>
            <p:nvPr/>
          </p:nvSpPr>
          <p:spPr>
            <a:xfrm>
              <a:off x="6142935" y="448405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7" idx="4"/>
              <a:endCxn id="157" idx="0"/>
            </p:cNvCxnSpPr>
            <p:nvPr/>
          </p:nvCxnSpPr>
          <p:spPr>
            <a:xfrm flipH="1">
              <a:off x="6132371" y="4589900"/>
              <a:ext cx="126022" cy="15718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168"/>
            <p:cNvSpPr/>
            <p:nvPr/>
          </p:nvSpPr>
          <p:spPr>
            <a:xfrm>
              <a:off x="4924532" y="492682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9" idx="7"/>
              <a:endCxn id="153" idx="3"/>
            </p:cNvCxnSpPr>
            <p:nvPr/>
          </p:nvCxnSpPr>
          <p:spPr>
            <a:xfrm>
              <a:off x="5121631" y="4942322"/>
              <a:ext cx="457650" cy="4820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3415712" y="478064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6547315" y="479434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/>
            <p:cNvCxnSpPr>
              <a:stCxn id="154" idx="2"/>
              <a:endCxn id="171" idx="6"/>
            </p:cNvCxnSpPr>
            <p:nvPr/>
          </p:nvCxnSpPr>
          <p:spPr>
            <a:xfrm flipH="1" flipV="1">
              <a:off x="3646627" y="4833563"/>
              <a:ext cx="795405" cy="127140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57" idx="5"/>
              <a:endCxn id="172" idx="2"/>
            </p:cNvCxnSpPr>
            <p:nvPr/>
          </p:nvCxnSpPr>
          <p:spPr>
            <a:xfrm>
              <a:off x="6214012" y="4837429"/>
              <a:ext cx="333303" cy="984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/>
          <p:cNvGrpSpPr/>
          <p:nvPr/>
        </p:nvGrpSpPr>
        <p:grpSpPr>
          <a:xfrm>
            <a:off x="3152847" y="4234202"/>
            <a:ext cx="265190" cy="674878"/>
            <a:chOff x="216825" y="3884341"/>
            <a:chExt cx="353126" cy="1124914"/>
          </a:xfrm>
        </p:grpSpPr>
        <p:sp>
          <p:nvSpPr>
            <p:cNvPr id="270" name="Down Arrow 269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1" name="Down Arrow 270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3" name="Rounded Rectangle 272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 rot="16200000">
            <a:off x="5341022" y="2853497"/>
            <a:ext cx="1603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schemeClr val="bg1"/>
                </a:solidFill>
              </a:rPr>
              <a:t>…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  <p:sp>
        <p:nvSpPr>
          <p:cNvPr id="102" name="Rounded Rectangle 101"/>
          <p:cNvSpPr/>
          <p:nvPr/>
        </p:nvSpPr>
        <p:spPr>
          <a:xfrm>
            <a:off x="1140788" y="4871236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8" name="Rounded Rectangle 107"/>
          <p:cNvSpPr/>
          <p:nvPr/>
        </p:nvSpPr>
        <p:spPr>
          <a:xfrm>
            <a:off x="1140788" y="3728413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grpSp>
        <p:nvGrpSpPr>
          <p:cNvPr id="237" name="Group 236"/>
          <p:cNvGrpSpPr/>
          <p:nvPr/>
        </p:nvGrpSpPr>
        <p:grpSpPr>
          <a:xfrm>
            <a:off x="6176289" y="4265969"/>
            <a:ext cx="265190" cy="674878"/>
            <a:chOff x="216825" y="3884341"/>
            <a:chExt cx="353126" cy="1124914"/>
          </a:xfrm>
        </p:grpSpPr>
        <p:sp>
          <p:nvSpPr>
            <p:cNvPr id="238" name="Down Arrow 237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9" name="Down Arrow 238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9" name="Rounded Rectangle 108"/>
          <p:cNvSpPr/>
          <p:nvPr/>
        </p:nvSpPr>
        <p:spPr>
          <a:xfrm>
            <a:off x="1140788" y="2585590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1390988" y="372841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Virtual factory manager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1390987" y="2585590"/>
            <a:ext cx="4552403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Decoupled </a:t>
            </a:r>
          </a:p>
          <a:p>
            <a:r>
              <a:rPr lang="en-US" sz="1400" dirty="0" smtClean="0"/>
              <a:t>modules</a:t>
            </a:r>
          </a:p>
        </p:txBody>
      </p:sp>
      <p:grpSp>
        <p:nvGrpSpPr>
          <p:cNvPr id="241" name="Group 240"/>
          <p:cNvGrpSpPr/>
          <p:nvPr/>
        </p:nvGrpSpPr>
        <p:grpSpPr>
          <a:xfrm>
            <a:off x="4764717" y="4284190"/>
            <a:ext cx="265190" cy="674878"/>
            <a:chOff x="216825" y="3884341"/>
            <a:chExt cx="353126" cy="1124914"/>
          </a:xfrm>
        </p:grpSpPr>
        <p:sp>
          <p:nvSpPr>
            <p:cNvPr id="242" name="Down Arrow 241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3" name="Down Arrow 242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4" name="Rounded Rectangle 243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590963" y="3529275"/>
            <a:ext cx="4342466" cy="861388"/>
            <a:chOff x="2074115" y="3081165"/>
            <a:chExt cx="5017599" cy="861388"/>
          </a:xfrm>
        </p:grpSpPr>
        <p:sp>
          <p:nvSpPr>
            <p:cNvPr id="128" name="Oval 127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5" name="Rectangle 134"/>
          <p:cNvSpPr/>
          <p:nvPr/>
        </p:nvSpPr>
        <p:spPr>
          <a:xfrm>
            <a:off x="2509648" y="3526702"/>
            <a:ext cx="4495482" cy="762097"/>
          </a:xfrm>
          <a:prstGeom prst="rect">
            <a:avLst/>
          </a:prstGeom>
        </p:spPr>
        <p:txBody>
          <a:bodyPr wrap="square">
            <a:prstTxWarp prst="textArchDown">
              <a:avLst>
                <a:gd name="adj" fmla="val 1334807"/>
              </a:avLst>
            </a:prstTxWarp>
            <a:spAutoFit/>
          </a:bodyPr>
          <a:lstStyle/>
          <a:p>
            <a:r>
              <a:rPr lang="en-US" sz="1500" dirty="0"/>
              <a:t>a</a:t>
            </a:r>
            <a:r>
              <a:rPr lang="en-US" sz="1500" dirty="0" smtClean="0"/>
              <a:t>ccess control    selective data query     versioning     open interface</a:t>
            </a:r>
            <a:endParaRPr lang="en-US" sz="1500" dirty="0"/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3632759" y="413645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5022995" y="4182234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5879537" y="412997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8" name="Curved Connector 17"/>
          <p:cNvCxnSpPr>
            <a:stCxn id="2" idx="6"/>
            <a:endCxn id="109" idx="1"/>
          </p:cNvCxnSpPr>
          <p:nvPr/>
        </p:nvCxnSpPr>
        <p:spPr>
          <a:xfrm flipV="1">
            <a:off x="819396" y="2800396"/>
            <a:ext cx="321392" cy="1706272"/>
          </a:xfrm>
          <a:prstGeom prst="curvedConnector3">
            <a:avLst>
              <a:gd name="adj1" fmla="val 24505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urved Connector 150"/>
          <p:cNvCxnSpPr>
            <a:stCxn id="2" idx="6"/>
            <a:endCxn id="108" idx="1"/>
          </p:cNvCxnSpPr>
          <p:nvPr/>
        </p:nvCxnSpPr>
        <p:spPr>
          <a:xfrm flipV="1">
            <a:off x="819396" y="3943219"/>
            <a:ext cx="321392" cy="563449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151"/>
          <p:cNvCxnSpPr>
            <a:stCxn id="2" idx="6"/>
            <a:endCxn id="102" idx="1"/>
          </p:cNvCxnSpPr>
          <p:nvPr/>
        </p:nvCxnSpPr>
        <p:spPr>
          <a:xfrm>
            <a:off x="819396" y="4506668"/>
            <a:ext cx="321392" cy="579374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Cube 260"/>
          <p:cNvSpPr/>
          <p:nvPr/>
        </p:nvSpPr>
        <p:spPr>
          <a:xfrm>
            <a:off x="3225523" y="2181266"/>
            <a:ext cx="384219" cy="170314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FLP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285571" y="3763082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96" name="Trapezoid 2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6" name="Cube 215"/>
          <p:cNvSpPr/>
          <p:nvPr/>
        </p:nvSpPr>
        <p:spPr>
          <a:xfrm>
            <a:off x="3950213" y="2017586"/>
            <a:ext cx="384219" cy="1997825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GIOVE</a:t>
            </a:r>
          </a:p>
        </p:txBody>
      </p:sp>
      <p:grpSp>
        <p:nvGrpSpPr>
          <p:cNvPr id="217" name="Group 216"/>
          <p:cNvGrpSpPr/>
          <p:nvPr/>
        </p:nvGrpSpPr>
        <p:grpSpPr>
          <a:xfrm>
            <a:off x="3999603" y="389703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9" name="Trapezoid 218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2" name="Rounded Rectangle 221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7" name="Cube 226"/>
          <p:cNvSpPr/>
          <p:nvPr/>
        </p:nvSpPr>
        <p:spPr>
          <a:xfrm>
            <a:off x="4581978" y="1812756"/>
            <a:ext cx="384219" cy="1948944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Witness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4634935" y="364527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196" name="Trapezoid 1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8" name="Cube 227"/>
          <p:cNvSpPr/>
          <p:nvPr/>
        </p:nvSpPr>
        <p:spPr>
          <a:xfrm>
            <a:off x="5740105" y="1433817"/>
            <a:ext cx="384219" cy="243995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sp>
        <p:nvSpPr>
          <p:cNvPr id="229" name="Cube 228"/>
          <p:cNvSpPr/>
          <p:nvPr/>
        </p:nvSpPr>
        <p:spPr>
          <a:xfrm>
            <a:off x="5200977" y="1638649"/>
            <a:ext cx="384219" cy="2256528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Visual Components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02" name="Group 201"/>
          <p:cNvGrpSpPr/>
          <p:nvPr/>
        </p:nvGrpSpPr>
        <p:grpSpPr>
          <a:xfrm>
            <a:off x="5250367" y="3777119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03" name="Trapezoid 202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4" name="Rounded Rectangle 203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5800671" y="3755656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0" name="Trapezoid 209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Rounded Rectangle 210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0" name="Picture 79" descr="Schermata 2011-05-31 a 16.30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4581355" cy="3481830"/>
          </a:xfrm>
          <a:prstGeom prst="rect">
            <a:avLst/>
          </a:prstGeom>
        </p:spPr>
      </p:pic>
      <p:pic>
        <p:nvPicPr>
          <p:cNvPr id="81" name="Picture 80" descr="Schermata 2011-05-31 a 16.28.5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3469"/>
            <a:ext cx="4874040" cy="395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0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Left-Right Arrow 235"/>
          <p:cNvSpPr/>
          <p:nvPr/>
        </p:nvSpPr>
        <p:spPr>
          <a:xfrm rot="5400000">
            <a:off x="5638317" y="5506689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Left-Right Arrow 233"/>
          <p:cNvSpPr/>
          <p:nvPr/>
        </p:nvSpPr>
        <p:spPr>
          <a:xfrm rot="5400000">
            <a:off x="3632634" y="5475963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/>
          <p:cNvSpPr/>
          <p:nvPr/>
        </p:nvSpPr>
        <p:spPr>
          <a:xfrm>
            <a:off x="1390988" y="4877973"/>
            <a:ext cx="1364490" cy="42961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Reference </a:t>
            </a:r>
          </a:p>
          <a:p>
            <a:r>
              <a:rPr lang="en-US" sz="1400" dirty="0" smtClean="0"/>
              <a:t>data-model</a:t>
            </a:r>
            <a:endParaRPr lang="en-US" sz="1400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2590963" y="4669024"/>
            <a:ext cx="4342466" cy="861388"/>
            <a:chOff x="2074115" y="3081165"/>
            <a:chExt cx="5017599" cy="861388"/>
          </a:xfrm>
        </p:grpSpPr>
        <p:sp>
          <p:nvSpPr>
            <p:cNvPr id="119" name="Oval 118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1390988" y="6014059"/>
            <a:ext cx="1535736" cy="42961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Knowledge </a:t>
            </a:r>
          </a:p>
          <a:p>
            <a:r>
              <a:rPr lang="en-US" sz="1400" dirty="0" smtClean="0"/>
              <a:t>base</a:t>
            </a:r>
            <a:endParaRPr lang="en-US" sz="1400" dirty="0"/>
          </a:p>
        </p:txBody>
      </p:sp>
      <p:grpSp>
        <p:nvGrpSpPr>
          <p:cNvPr id="8" name="Group 7"/>
          <p:cNvGrpSpPr/>
          <p:nvPr/>
        </p:nvGrpSpPr>
        <p:grpSpPr>
          <a:xfrm>
            <a:off x="3079666" y="4745695"/>
            <a:ext cx="3188288" cy="467792"/>
            <a:chOff x="3415712" y="4484059"/>
            <a:chExt cx="3362518" cy="548603"/>
          </a:xfrm>
        </p:grpSpPr>
        <p:sp>
          <p:nvSpPr>
            <p:cNvPr id="153" name="Oval 152"/>
            <p:cNvSpPr/>
            <p:nvPr/>
          </p:nvSpPr>
          <p:spPr>
            <a:xfrm>
              <a:off x="5545465" y="490018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4442032" y="4907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4346083" y="4495797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4924532" y="469030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6016913" y="4747088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5543626" y="459082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39423" y="4658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/>
            <p:cNvCxnSpPr>
              <a:stCxn id="154" idx="1"/>
              <a:endCxn id="159" idx="6"/>
            </p:cNvCxnSpPr>
            <p:nvPr/>
          </p:nvCxnSpPr>
          <p:spPr>
            <a:xfrm flipH="1" flipV="1">
              <a:off x="4070338" y="4711703"/>
              <a:ext cx="405511" cy="211579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5"/>
              <a:endCxn id="154" idx="0"/>
            </p:cNvCxnSpPr>
            <p:nvPr/>
          </p:nvCxnSpPr>
          <p:spPr>
            <a:xfrm>
              <a:off x="4543182" y="4586138"/>
              <a:ext cx="14307" cy="321645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55" idx="6"/>
              <a:endCxn id="156" idx="2"/>
            </p:cNvCxnSpPr>
            <p:nvPr/>
          </p:nvCxnSpPr>
          <p:spPr>
            <a:xfrm>
              <a:off x="4576998" y="4548717"/>
              <a:ext cx="347534" cy="194504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56" idx="3"/>
              <a:endCxn id="154" idx="6"/>
            </p:cNvCxnSpPr>
            <p:nvPr/>
          </p:nvCxnSpPr>
          <p:spPr>
            <a:xfrm flipH="1">
              <a:off x="4672947" y="4780642"/>
              <a:ext cx="285402" cy="18006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56" idx="6"/>
              <a:endCxn id="153" idx="1"/>
            </p:cNvCxnSpPr>
            <p:nvPr/>
          </p:nvCxnSpPr>
          <p:spPr>
            <a:xfrm>
              <a:off x="5155447" y="4743222"/>
              <a:ext cx="423835" cy="172467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58" idx="4"/>
              <a:endCxn id="153" idx="0"/>
            </p:cNvCxnSpPr>
            <p:nvPr/>
          </p:nvCxnSpPr>
          <p:spPr>
            <a:xfrm>
              <a:off x="5659084" y="4696663"/>
              <a:ext cx="1839" cy="203526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57" idx="3"/>
              <a:endCxn id="153" idx="6"/>
            </p:cNvCxnSpPr>
            <p:nvPr/>
          </p:nvCxnSpPr>
          <p:spPr>
            <a:xfrm flipH="1">
              <a:off x="5776380" y="4837429"/>
              <a:ext cx="274350" cy="11568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166"/>
            <p:cNvSpPr/>
            <p:nvPr/>
          </p:nvSpPr>
          <p:spPr>
            <a:xfrm>
              <a:off x="6142935" y="448405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7" idx="4"/>
              <a:endCxn id="157" idx="0"/>
            </p:cNvCxnSpPr>
            <p:nvPr/>
          </p:nvCxnSpPr>
          <p:spPr>
            <a:xfrm flipH="1">
              <a:off x="6132371" y="4589900"/>
              <a:ext cx="126022" cy="15718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168"/>
            <p:cNvSpPr/>
            <p:nvPr/>
          </p:nvSpPr>
          <p:spPr>
            <a:xfrm>
              <a:off x="4924532" y="492682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9" idx="7"/>
              <a:endCxn id="153" idx="3"/>
            </p:cNvCxnSpPr>
            <p:nvPr/>
          </p:nvCxnSpPr>
          <p:spPr>
            <a:xfrm>
              <a:off x="5121631" y="4942322"/>
              <a:ext cx="457650" cy="4820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3415712" y="478064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6547315" y="479434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/>
            <p:cNvCxnSpPr>
              <a:stCxn id="154" idx="2"/>
              <a:endCxn id="171" idx="6"/>
            </p:cNvCxnSpPr>
            <p:nvPr/>
          </p:nvCxnSpPr>
          <p:spPr>
            <a:xfrm flipH="1" flipV="1">
              <a:off x="3646627" y="4833563"/>
              <a:ext cx="795405" cy="127140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57" idx="5"/>
              <a:endCxn id="172" idx="2"/>
            </p:cNvCxnSpPr>
            <p:nvPr/>
          </p:nvCxnSpPr>
          <p:spPr>
            <a:xfrm>
              <a:off x="6214012" y="4837429"/>
              <a:ext cx="333303" cy="984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/>
          <p:cNvGrpSpPr/>
          <p:nvPr/>
        </p:nvGrpSpPr>
        <p:grpSpPr>
          <a:xfrm>
            <a:off x="3152847" y="4234202"/>
            <a:ext cx="265190" cy="674878"/>
            <a:chOff x="216825" y="3884341"/>
            <a:chExt cx="353126" cy="1124914"/>
          </a:xfrm>
        </p:grpSpPr>
        <p:sp>
          <p:nvSpPr>
            <p:cNvPr id="270" name="Down Arrow 269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1" name="Down Arrow 270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3" name="Rounded Rectangle 272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 rot="16200000">
            <a:off x="5341022" y="2853497"/>
            <a:ext cx="1603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schemeClr val="bg1"/>
                </a:solidFill>
              </a:rPr>
              <a:t>…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2590963" y="5817017"/>
            <a:ext cx="4342466" cy="861388"/>
            <a:chOff x="2074115" y="3081165"/>
            <a:chExt cx="5017599" cy="861388"/>
          </a:xfrm>
        </p:grpSpPr>
        <p:sp>
          <p:nvSpPr>
            <p:cNvPr id="82" name="Oval 81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  <p:sp>
        <p:nvSpPr>
          <p:cNvPr id="12" name="Left-Right Arrow 11"/>
          <p:cNvSpPr/>
          <p:nvPr/>
        </p:nvSpPr>
        <p:spPr>
          <a:xfrm rot="5400000">
            <a:off x="6495359" y="5557901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1140788" y="4871236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8" name="Rounded Rectangle 107"/>
          <p:cNvSpPr/>
          <p:nvPr/>
        </p:nvSpPr>
        <p:spPr>
          <a:xfrm>
            <a:off x="1140788" y="3728413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grpSp>
        <p:nvGrpSpPr>
          <p:cNvPr id="237" name="Group 236"/>
          <p:cNvGrpSpPr/>
          <p:nvPr/>
        </p:nvGrpSpPr>
        <p:grpSpPr>
          <a:xfrm>
            <a:off x="6176289" y="4265969"/>
            <a:ext cx="265190" cy="674878"/>
            <a:chOff x="216825" y="3884341"/>
            <a:chExt cx="353126" cy="1124914"/>
          </a:xfrm>
        </p:grpSpPr>
        <p:sp>
          <p:nvSpPr>
            <p:cNvPr id="238" name="Down Arrow 237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9" name="Down Arrow 238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9" name="Rounded Rectangle 108"/>
          <p:cNvSpPr/>
          <p:nvPr/>
        </p:nvSpPr>
        <p:spPr>
          <a:xfrm>
            <a:off x="1140788" y="2585590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133596" y="6014059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4</a:t>
            </a:r>
          </a:p>
        </p:txBody>
      </p:sp>
      <p:pic>
        <p:nvPicPr>
          <p:cNvPr id="6" name="Picture 5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2926724" y="5755565"/>
            <a:ext cx="567629" cy="483833"/>
          </a:xfrm>
          <a:prstGeom prst="rect">
            <a:avLst/>
          </a:prstGeom>
        </p:spPr>
      </p:pic>
      <p:pic>
        <p:nvPicPr>
          <p:cNvPr id="114" name="Picture 113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 flipH="1">
            <a:off x="3754372" y="5788557"/>
            <a:ext cx="567629" cy="483833"/>
          </a:xfrm>
          <a:prstGeom prst="rect">
            <a:avLst/>
          </a:prstGeom>
        </p:spPr>
      </p:pic>
      <p:pic>
        <p:nvPicPr>
          <p:cNvPr id="115" name="Picture 114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5311908" y="5982864"/>
            <a:ext cx="567629" cy="371171"/>
          </a:xfrm>
          <a:prstGeom prst="rect">
            <a:avLst/>
          </a:prstGeom>
        </p:spPr>
      </p:pic>
      <p:pic>
        <p:nvPicPr>
          <p:cNvPr id="116" name="Picture 115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 flipH="1">
            <a:off x="6067624" y="5819283"/>
            <a:ext cx="567629" cy="483833"/>
          </a:xfrm>
          <a:prstGeom prst="rect">
            <a:avLst/>
          </a:prstGeom>
        </p:spPr>
      </p:pic>
      <p:pic>
        <p:nvPicPr>
          <p:cNvPr id="117" name="Picture 116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4564305" y="5755566"/>
            <a:ext cx="567629" cy="544994"/>
          </a:xfrm>
          <a:prstGeom prst="rect">
            <a:avLst/>
          </a:prstGeom>
        </p:spPr>
      </p:pic>
      <p:sp>
        <p:nvSpPr>
          <p:cNvPr id="123" name="Rounded Rectangle 122"/>
          <p:cNvSpPr/>
          <p:nvPr/>
        </p:nvSpPr>
        <p:spPr>
          <a:xfrm>
            <a:off x="1390988" y="3728413"/>
            <a:ext cx="1364490" cy="42961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Virtual factory manager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1390987" y="2585590"/>
            <a:ext cx="4552403" cy="42961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Decoupled </a:t>
            </a:r>
          </a:p>
          <a:p>
            <a:r>
              <a:rPr lang="en-US" sz="1400" dirty="0" smtClean="0"/>
              <a:t>modules</a:t>
            </a:r>
          </a:p>
        </p:txBody>
      </p:sp>
      <p:grpSp>
        <p:nvGrpSpPr>
          <p:cNvPr id="241" name="Group 240"/>
          <p:cNvGrpSpPr/>
          <p:nvPr/>
        </p:nvGrpSpPr>
        <p:grpSpPr>
          <a:xfrm>
            <a:off x="4764717" y="4284190"/>
            <a:ext cx="265190" cy="674878"/>
            <a:chOff x="216825" y="3884341"/>
            <a:chExt cx="353126" cy="1124914"/>
          </a:xfrm>
        </p:grpSpPr>
        <p:sp>
          <p:nvSpPr>
            <p:cNvPr id="242" name="Down Arrow 241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3" name="Down Arrow 242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4" name="Rounded Rectangle 243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590963" y="3529275"/>
            <a:ext cx="4342466" cy="861388"/>
            <a:chOff x="2074115" y="3081165"/>
            <a:chExt cx="5017599" cy="861388"/>
          </a:xfrm>
        </p:grpSpPr>
        <p:sp>
          <p:nvSpPr>
            <p:cNvPr id="128" name="Oval 127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5" name="Rectangle 134"/>
          <p:cNvSpPr/>
          <p:nvPr/>
        </p:nvSpPr>
        <p:spPr>
          <a:xfrm>
            <a:off x="2509648" y="3526702"/>
            <a:ext cx="4495482" cy="762097"/>
          </a:xfrm>
          <a:prstGeom prst="rect">
            <a:avLst/>
          </a:prstGeom>
        </p:spPr>
        <p:txBody>
          <a:bodyPr wrap="square">
            <a:prstTxWarp prst="textArchDown">
              <a:avLst>
                <a:gd name="adj" fmla="val 1334807"/>
              </a:avLst>
            </a:prstTxWarp>
            <a:spAutoFit/>
          </a:bodyPr>
          <a:lstStyle/>
          <a:p>
            <a:r>
              <a:rPr lang="en-US" sz="1500" dirty="0"/>
              <a:t>a</a:t>
            </a:r>
            <a:r>
              <a:rPr lang="en-US" sz="1500" dirty="0" smtClean="0"/>
              <a:t>ccess control    selective data query     versioning     open interface</a:t>
            </a:r>
            <a:endParaRPr lang="en-US" sz="1500" dirty="0"/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3632759" y="413645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5022995" y="4182234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5879537" y="412997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8" name="Curved Connector 17"/>
          <p:cNvCxnSpPr>
            <a:stCxn id="2" idx="6"/>
            <a:endCxn id="109" idx="1"/>
          </p:cNvCxnSpPr>
          <p:nvPr/>
        </p:nvCxnSpPr>
        <p:spPr>
          <a:xfrm flipV="1">
            <a:off x="819396" y="2800396"/>
            <a:ext cx="321392" cy="1706272"/>
          </a:xfrm>
          <a:prstGeom prst="curvedConnector3">
            <a:avLst>
              <a:gd name="adj1" fmla="val 24505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urved Connector 150"/>
          <p:cNvCxnSpPr>
            <a:stCxn id="2" idx="6"/>
            <a:endCxn id="108" idx="1"/>
          </p:cNvCxnSpPr>
          <p:nvPr/>
        </p:nvCxnSpPr>
        <p:spPr>
          <a:xfrm flipV="1">
            <a:off x="819396" y="3943219"/>
            <a:ext cx="321392" cy="563449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151"/>
          <p:cNvCxnSpPr>
            <a:stCxn id="2" idx="6"/>
            <a:endCxn id="102" idx="1"/>
          </p:cNvCxnSpPr>
          <p:nvPr/>
        </p:nvCxnSpPr>
        <p:spPr>
          <a:xfrm>
            <a:off x="819396" y="4506668"/>
            <a:ext cx="321392" cy="579374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/>
          <p:cNvCxnSpPr>
            <a:stCxn id="2" idx="6"/>
            <a:endCxn id="110" idx="1"/>
          </p:cNvCxnSpPr>
          <p:nvPr/>
        </p:nvCxnSpPr>
        <p:spPr>
          <a:xfrm>
            <a:off x="819396" y="4506668"/>
            <a:ext cx="314200" cy="1722197"/>
          </a:xfrm>
          <a:prstGeom prst="curvedConnector3">
            <a:avLst>
              <a:gd name="adj1" fmla="val 27181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Cube 260"/>
          <p:cNvSpPr/>
          <p:nvPr/>
        </p:nvSpPr>
        <p:spPr>
          <a:xfrm>
            <a:off x="3225523" y="2181266"/>
            <a:ext cx="384219" cy="170314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FLP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285571" y="3763082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96" name="Trapezoid 2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6" name="Cube 215"/>
          <p:cNvSpPr/>
          <p:nvPr/>
        </p:nvSpPr>
        <p:spPr>
          <a:xfrm>
            <a:off x="3950213" y="2017586"/>
            <a:ext cx="384219" cy="1997825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GIOVE</a:t>
            </a:r>
          </a:p>
        </p:txBody>
      </p:sp>
      <p:grpSp>
        <p:nvGrpSpPr>
          <p:cNvPr id="217" name="Group 216"/>
          <p:cNvGrpSpPr/>
          <p:nvPr/>
        </p:nvGrpSpPr>
        <p:grpSpPr>
          <a:xfrm>
            <a:off x="3999603" y="389703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9" name="Trapezoid 218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2" name="Rounded Rectangle 221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7" name="Cube 226"/>
          <p:cNvSpPr/>
          <p:nvPr/>
        </p:nvSpPr>
        <p:spPr>
          <a:xfrm>
            <a:off x="4581978" y="1812756"/>
            <a:ext cx="384219" cy="1948944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Witness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4634935" y="364527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196" name="Trapezoid 1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8" name="Cube 227"/>
          <p:cNvSpPr/>
          <p:nvPr/>
        </p:nvSpPr>
        <p:spPr>
          <a:xfrm>
            <a:off x="5740105" y="1433817"/>
            <a:ext cx="384219" cy="243995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sp>
        <p:nvSpPr>
          <p:cNvPr id="229" name="Cube 228"/>
          <p:cNvSpPr/>
          <p:nvPr/>
        </p:nvSpPr>
        <p:spPr>
          <a:xfrm>
            <a:off x="5200977" y="1638649"/>
            <a:ext cx="384219" cy="2256528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Visual Components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02" name="Group 201"/>
          <p:cNvGrpSpPr/>
          <p:nvPr/>
        </p:nvGrpSpPr>
        <p:grpSpPr>
          <a:xfrm>
            <a:off x="5250367" y="3777119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03" name="Trapezoid 202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4" name="Rounded Rectangle 203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5800671" y="3755656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0" name="Trapezoid 209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Rounded Rectangle 210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5" name="Left-Right Arrow 234"/>
          <p:cNvSpPr/>
          <p:nvPr/>
        </p:nvSpPr>
        <p:spPr>
          <a:xfrm rot="5400000">
            <a:off x="2708071" y="5527174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5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Left-Right Arrow 235"/>
          <p:cNvSpPr/>
          <p:nvPr/>
        </p:nvSpPr>
        <p:spPr>
          <a:xfrm rot="5400000">
            <a:off x="5638317" y="5506689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Left-Right Arrow 233"/>
          <p:cNvSpPr/>
          <p:nvPr/>
        </p:nvSpPr>
        <p:spPr>
          <a:xfrm rot="5400000">
            <a:off x="3632634" y="5475963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/>
          <p:cNvSpPr/>
          <p:nvPr/>
        </p:nvSpPr>
        <p:spPr>
          <a:xfrm>
            <a:off x="1390988" y="487797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Reference </a:t>
            </a:r>
          </a:p>
          <a:p>
            <a:r>
              <a:rPr lang="en-US" sz="1400" dirty="0" smtClean="0"/>
              <a:t>data-model</a:t>
            </a:r>
            <a:endParaRPr lang="en-US" sz="1400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2590963" y="4669024"/>
            <a:ext cx="4342466" cy="861388"/>
            <a:chOff x="2074115" y="3081165"/>
            <a:chExt cx="5017599" cy="861388"/>
          </a:xfrm>
        </p:grpSpPr>
        <p:sp>
          <p:nvSpPr>
            <p:cNvPr id="119" name="Oval 118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1390988" y="6014059"/>
            <a:ext cx="1535736" cy="42961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Knowledge </a:t>
            </a:r>
          </a:p>
          <a:p>
            <a:r>
              <a:rPr lang="en-US" sz="1400" dirty="0" smtClean="0"/>
              <a:t>base</a:t>
            </a:r>
            <a:endParaRPr lang="en-US" sz="1400" dirty="0"/>
          </a:p>
        </p:txBody>
      </p:sp>
      <p:grpSp>
        <p:nvGrpSpPr>
          <p:cNvPr id="8" name="Group 7"/>
          <p:cNvGrpSpPr/>
          <p:nvPr/>
        </p:nvGrpSpPr>
        <p:grpSpPr>
          <a:xfrm>
            <a:off x="3079666" y="4745695"/>
            <a:ext cx="3188288" cy="467792"/>
            <a:chOff x="3415712" y="4484059"/>
            <a:chExt cx="3362518" cy="548603"/>
          </a:xfrm>
        </p:grpSpPr>
        <p:sp>
          <p:nvSpPr>
            <p:cNvPr id="153" name="Oval 152"/>
            <p:cNvSpPr/>
            <p:nvPr/>
          </p:nvSpPr>
          <p:spPr>
            <a:xfrm>
              <a:off x="5545465" y="490018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4442032" y="4907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4346083" y="4495797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4924532" y="469030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6016913" y="4747088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5543626" y="459082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39423" y="4658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/>
            <p:cNvCxnSpPr>
              <a:stCxn id="154" idx="1"/>
              <a:endCxn id="159" idx="6"/>
            </p:cNvCxnSpPr>
            <p:nvPr/>
          </p:nvCxnSpPr>
          <p:spPr>
            <a:xfrm flipH="1" flipV="1">
              <a:off x="4070338" y="4711703"/>
              <a:ext cx="405511" cy="211579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5"/>
              <a:endCxn id="154" idx="0"/>
            </p:cNvCxnSpPr>
            <p:nvPr/>
          </p:nvCxnSpPr>
          <p:spPr>
            <a:xfrm>
              <a:off x="4543182" y="4586138"/>
              <a:ext cx="14307" cy="321645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55" idx="6"/>
              <a:endCxn id="156" idx="2"/>
            </p:cNvCxnSpPr>
            <p:nvPr/>
          </p:nvCxnSpPr>
          <p:spPr>
            <a:xfrm>
              <a:off x="4576998" y="4548717"/>
              <a:ext cx="347534" cy="194504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56" idx="3"/>
              <a:endCxn id="154" idx="6"/>
            </p:cNvCxnSpPr>
            <p:nvPr/>
          </p:nvCxnSpPr>
          <p:spPr>
            <a:xfrm flipH="1">
              <a:off x="4672947" y="4780642"/>
              <a:ext cx="285402" cy="18006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56" idx="6"/>
              <a:endCxn id="153" idx="1"/>
            </p:cNvCxnSpPr>
            <p:nvPr/>
          </p:nvCxnSpPr>
          <p:spPr>
            <a:xfrm>
              <a:off x="5155447" y="4743222"/>
              <a:ext cx="423835" cy="172467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58" idx="4"/>
              <a:endCxn id="153" idx="0"/>
            </p:cNvCxnSpPr>
            <p:nvPr/>
          </p:nvCxnSpPr>
          <p:spPr>
            <a:xfrm>
              <a:off x="5659084" y="4696663"/>
              <a:ext cx="1839" cy="203526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57" idx="3"/>
              <a:endCxn id="153" idx="6"/>
            </p:cNvCxnSpPr>
            <p:nvPr/>
          </p:nvCxnSpPr>
          <p:spPr>
            <a:xfrm flipH="1">
              <a:off x="5776380" y="4837429"/>
              <a:ext cx="274350" cy="11568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166"/>
            <p:cNvSpPr/>
            <p:nvPr/>
          </p:nvSpPr>
          <p:spPr>
            <a:xfrm>
              <a:off x="6142935" y="448405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7" idx="4"/>
              <a:endCxn id="157" idx="0"/>
            </p:cNvCxnSpPr>
            <p:nvPr/>
          </p:nvCxnSpPr>
          <p:spPr>
            <a:xfrm flipH="1">
              <a:off x="6132371" y="4589900"/>
              <a:ext cx="126022" cy="15718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168"/>
            <p:cNvSpPr/>
            <p:nvPr/>
          </p:nvSpPr>
          <p:spPr>
            <a:xfrm>
              <a:off x="4924532" y="492682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9" idx="7"/>
              <a:endCxn id="153" idx="3"/>
            </p:cNvCxnSpPr>
            <p:nvPr/>
          </p:nvCxnSpPr>
          <p:spPr>
            <a:xfrm>
              <a:off x="5121631" y="4942322"/>
              <a:ext cx="457650" cy="4820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3415712" y="478064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6547315" y="479434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/>
            <p:cNvCxnSpPr>
              <a:stCxn id="154" idx="2"/>
              <a:endCxn id="171" idx="6"/>
            </p:cNvCxnSpPr>
            <p:nvPr/>
          </p:nvCxnSpPr>
          <p:spPr>
            <a:xfrm flipH="1" flipV="1">
              <a:off x="3646627" y="4833563"/>
              <a:ext cx="795405" cy="127140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57" idx="5"/>
              <a:endCxn id="172" idx="2"/>
            </p:cNvCxnSpPr>
            <p:nvPr/>
          </p:nvCxnSpPr>
          <p:spPr>
            <a:xfrm>
              <a:off x="6214012" y="4837429"/>
              <a:ext cx="333303" cy="984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/>
          <p:cNvGrpSpPr/>
          <p:nvPr/>
        </p:nvGrpSpPr>
        <p:grpSpPr>
          <a:xfrm>
            <a:off x="3152847" y="4234202"/>
            <a:ext cx="265190" cy="674878"/>
            <a:chOff x="216825" y="3884341"/>
            <a:chExt cx="353126" cy="1124914"/>
          </a:xfrm>
        </p:grpSpPr>
        <p:sp>
          <p:nvSpPr>
            <p:cNvPr id="270" name="Down Arrow 269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1" name="Down Arrow 270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3" name="Rounded Rectangle 272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 rot="16200000">
            <a:off x="5341022" y="2853497"/>
            <a:ext cx="1603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schemeClr val="bg1"/>
                </a:solidFill>
              </a:rPr>
              <a:t>…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2590963" y="5817017"/>
            <a:ext cx="4342466" cy="861388"/>
            <a:chOff x="2074115" y="3081165"/>
            <a:chExt cx="5017599" cy="861388"/>
          </a:xfrm>
        </p:grpSpPr>
        <p:sp>
          <p:nvSpPr>
            <p:cNvPr id="82" name="Oval 81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  <p:sp>
        <p:nvSpPr>
          <p:cNvPr id="12" name="Left-Right Arrow 11"/>
          <p:cNvSpPr/>
          <p:nvPr/>
        </p:nvSpPr>
        <p:spPr>
          <a:xfrm rot="5400000">
            <a:off x="6495359" y="5557901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1140788" y="4871236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8" name="Rounded Rectangle 107"/>
          <p:cNvSpPr/>
          <p:nvPr/>
        </p:nvSpPr>
        <p:spPr>
          <a:xfrm>
            <a:off x="1140788" y="3728413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grpSp>
        <p:nvGrpSpPr>
          <p:cNvPr id="237" name="Group 236"/>
          <p:cNvGrpSpPr/>
          <p:nvPr/>
        </p:nvGrpSpPr>
        <p:grpSpPr>
          <a:xfrm>
            <a:off x="6176289" y="4265969"/>
            <a:ext cx="265190" cy="674878"/>
            <a:chOff x="216825" y="3884341"/>
            <a:chExt cx="353126" cy="1124914"/>
          </a:xfrm>
        </p:grpSpPr>
        <p:sp>
          <p:nvSpPr>
            <p:cNvPr id="238" name="Down Arrow 237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9" name="Down Arrow 238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9" name="Rounded Rectangle 108"/>
          <p:cNvSpPr/>
          <p:nvPr/>
        </p:nvSpPr>
        <p:spPr>
          <a:xfrm>
            <a:off x="1140788" y="2585590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133596" y="6014059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4</a:t>
            </a:r>
          </a:p>
        </p:txBody>
      </p:sp>
      <p:pic>
        <p:nvPicPr>
          <p:cNvPr id="6" name="Picture 5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2926724" y="5755565"/>
            <a:ext cx="567629" cy="483833"/>
          </a:xfrm>
          <a:prstGeom prst="rect">
            <a:avLst/>
          </a:prstGeom>
        </p:spPr>
      </p:pic>
      <p:pic>
        <p:nvPicPr>
          <p:cNvPr id="114" name="Picture 113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 flipH="1">
            <a:off x="3754372" y="5788557"/>
            <a:ext cx="567629" cy="483833"/>
          </a:xfrm>
          <a:prstGeom prst="rect">
            <a:avLst/>
          </a:prstGeom>
        </p:spPr>
      </p:pic>
      <p:pic>
        <p:nvPicPr>
          <p:cNvPr id="115" name="Picture 114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5311908" y="5982864"/>
            <a:ext cx="567629" cy="371171"/>
          </a:xfrm>
          <a:prstGeom prst="rect">
            <a:avLst/>
          </a:prstGeom>
        </p:spPr>
      </p:pic>
      <p:pic>
        <p:nvPicPr>
          <p:cNvPr id="116" name="Picture 115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 flipH="1">
            <a:off x="6067624" y="5819283"/>
            <a:ext cx="567629" cy="483833"/>
          </a:xfrm>
          <a:prstGeom prst="rect">
            <a:avLst/>
          </a:prstGeom>
        </p:spPr>
      </p:pic>
      <p:pic>
        <p:nvPicPr>
          <p:cNvPr id="117" name="Picture 116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4564305" y="5755566"/>
            <a:ext cx="567629" cy="544994"/>
          </a:xfrm>
          <a:prstGeom prst="rect">
            <a:avLst/>
          </a:prstGeom>
        </p:spPr>
      </p:pic>
      <p:sp>
        <p:nvSpPr>
          <p:cNvPr id="123" name="Rounded Rectangle 122"/>
          <p:cNvSpPr/>
          <p:nvPr/>
        </p:nvSpPr>
        <p:spPr>
          <a:xfrm>
            <a:off x="1390988" y="372841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Virtual factory manager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1390987" y="2585590"/>
            <a:ext cx="4552403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Decoupled </a:t>
            </a:r>
          </a:p>
          <a:p>
            <a:r>
              <a:rPr lang="en-US" sz="1400" dirty="0" smtClean="0"/>
              <a:t>modules</a:t>
            </a:r>
          </a:p>
        </p:txBody>
      </p:sp>
      <p:grpSp>
        <p:nvGrpSpPr>
          <p:cNvPr id="241" name="Group 240"/>
          <p:cNvGrpSpPr/>
          <p:nvPr/>
        </p:nvGrpSpPr>
        <p:grpSpPr>
          <a:xfrm>
            <a:off x="4764717" y="4284190"/>
            <a:ext cx="265190" cy="674878"/>
            <a:chOff x="216825" y="3884341"/>
            <a:chExt cx="353126" cy="1124914"/>
          </a:xfrm>
        </p:grpSpPr>
        <p:sp>
          <p:nvSpPr>
            <p:cNvPr id="242" name="Down Arrow 241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3" name="Down Arrow 242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4" name="Rounded Rectangle 243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590963" y="3529275"/>
            <a:ext cx="4342466" cy="861388"/>
            <a:chOff x="2074115" y="3081165"/>
            <a:chExt cx="5017599" cy="861388"/>
          </a:xfrm>
        </p:grpSpPr>
        <p:sp>
          <p:nvSpPr>
            <p:cNvPr id="128" name="Oval 127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5" name="Rectangle 134"/>
          <p:cNvSpPr/>
          <p:nvPr/>
        </p:nvSpPr>
        <p:spPr>
          <a:xfrm>
            <a:off x="2509648" y="3526702"/>
            <a:ext cx="4495482" cy="762097"/>
          </a:xfrm>
          <a:prstGeom prst="rect">
            <a:avLst/>
          </a:prstGeom>
        </p:spPr>
        <p:txBody>
          <a:bodyPr wrap="square">
            <a:prstTxWarp prst="textArchDown">
              <a:avLst>
                <a:gd name="adj" fmla="val 1334807"/>
              </a:avLst>
            </a:prstTxWarp>
            <a:spAutoFit/>
          </a:bodyPr>
          <a:lstStyle/>
          <a:p>
            <a:r>
              <a:rPr lang="en-US" sz="1500" dirty="0"/>
              <a:t>a</a:t>
            </a:r>
            <a:r>
              <a:rPr lang="en-US" sz="1500" dirty="0" smtClean="0"/>
              <a:t>ccess control    selective data query     versioning     open interface</a:t>
            </a:r>
            <a:endParaRPr lang="en-US" sz="1500" dirty="0"/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3632759" y="413645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5022995" y="4182234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5879537" y="412997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8" name="Curved Connector 17"/>
          <p:cNvCxnSpPr>
            <a:stCxn id="2" idx="6"/>
            <a:endCxn id="109" idx="1"/>
          </p:cNvCxnSpPr>
          <p:nvPr/>
        </p:nvCxnSpPr>
        <p:spPr>
          <a:xfrm flipV="1">
            <a:off x="819396" y="2800396"/>
            <a:ext cx="321392" cy="1706272"/>
          </a:xfrm>
          <a:prstGeom prst="curvedConnector3">
            <a:avLst>
              <a:gd name="adj1" fmla="val 24505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urved Connector 150"/>
          <p:cNvCxnSpPr>
            <a:stCxn id="2" idx="6"/>
            <a:endCxn id="108" idx="1"/>
          </p:cNvCxnSpPr>
          <p:nvPr/>
        </p:nvCxnSpPr>
        <p:spPr>
          <a:xfrm flipV="1">
            <a:off x="819396" y="3943219"/>
            <a:ext cx="321392" cy="563449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151"/>
          <p:cNvCxnSpPr>
            <a:stCxn id="2" idx="6"/>
            <a:endCxn id="102" idx="1"/>
          </p:cNvCxnSpPr>
          <p:nvPr/>
        </p:nvCxnSpPr>
        <p:spPr>
          <a:xfrm>
            <a:off x="819396" y="4506668"/>
            <a:ext cx="321392" cy="579374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/>
          <p:cNvCxnSpPr>
            <a:stCxn id="2" idx="6"/>
            <a:endCxn id="110" idx="1"/>
          </p:cNvCxnSpPr>
          <p:nvPr/>
        </p:nvCxnSpPr>
        <p:spPr>
          <a:xfrm>
            <a:off x="819396" y="4506668"/>
            <a:ext cx="314200" cy="1722197"/>
          </a:xfrm>
          <a:prstGeom prst="curvedConnector3">
            <a:avLst>
              <a:gd name="adj1" fmla="val 27181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Cube 260"/>
          <p:cNvSpPr/>
          <p:nvPr/>
        </p:nvSpPr>
        <p:spPr>
          <a:xfrm>
            <a:off x="3225523" y="2181266"/>
            <a:ext cx="384219" cy="170314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FLP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285571" y="3763082"/>
            <a:ext cx="178180" cy="173787"/>
            <a:chOff x="3285571" y="3763082"/>
            <a:chExt cx="178180" cy="173787"/>
          </a:xfrm>
        </p:grpSpPr>
        <p:sp>
          <p:nvSpPr>
            <p:cNvPr id="296" name="Trapezoid 2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6" name="Cube 215"/>
          <p:cNvSpPr/>
          <p:nvPr/>
        </p:nvSpPr>
        <p:spPr>
          <a:xfrm>
            <a:off x="3950213" y="2017586"/>
            <a:ext cx="384219" cy="1997825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GIOVE</a:t>
            </a:r>
          </a:p>
        </p:txBody>
      </p:sp>
      <p:grpSp>
        <p:nvGrpSpPr>
          <p:cNvPr id="217" name="Group 216"/>
          <p:cNvGrpSpPr/>
          <p:nvPr/>
        </p:nvGrpSpPr>
        <p:grpSpPr>
          <a:xfrm>
            <a:off x="3999603" y="389703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9" name="Trapezoid 218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2" name="Rounded Rectangle 221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7" name="Cube 226"/>
          <p:cNvSpPr/>
          <p:nvPr/>
        </p:nvSpPr>
        <p:spPr>
          <a:xfrm>
            <a:off x="4581978" y="1812756"/>
            <a:ext cx="384219" cy="1948944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Witness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4634935" y="364527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196" name="Trapezoid 1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8" name="Cube 227"/>
          <p:cNvSpPr/>
          <p:nvPr/>
        </p:nvSpPr>
        <p:spPr>
          <a:xfrm>
            <a:off x="5740105" y="1433817"/>
            <a:ext cx="384219" cy="243995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sp>
        <p:nvSpPr>
          <p:cNvPr id="229" name="Cube 228"/>
          <p:cNvSpPr/>
          <p:nvPr/>
        </p:nvSpPr>
        <p:spPr>
          <a:xfrm>
            <a:off x="5200977" y="1638649"/>
            <a:ext cx="384219" cy="2256528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Visual Components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02" name="Group 201"/>
          <p:cNvGrpSpPr/>
          <p:nvPr/>
        </p:nvGrpSpPr>
        <p:grpSpPr>
          <a:xfrm>
            <a:off x="5250367" y="3777119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03" name="Trapezoid 202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4" name="Rounded Rectangle 203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5800671" y="3755656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0" name="Trapezoid 209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Rounded Rectangle 210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5" name="Left-Right Arrow 234"/>
          <p:cNvSpPr/>
          <p:nvPr/>
        </p:nvSpPr>
        <p:spPr>
          <a:xfrm rot="5400000">
            <a:off x="2708071" y="5527174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" name="Immagine 7" descr="GIOVE_VF_wide-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8065" y="16280"/>
            <a:ext cx="4816635" cy="2117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4" name="TextBox 103"/>
          <p:cNvSpPr txBox="1"/>
          <p:nvPr/>
        </p:nvSpPr>
        <p:spPr>
          <a:xfrm>
            <a:off x="387272" y="911802"/>
            <a:ext cx="156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Virtual Factory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39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Left-Right Arrow 235"/>
          <p:cNvSpPr/>
          <p:nvPr/>
        </p:nvSpPr>
        <p:spPr>
          <a:xfrm rot="5400000">
            <a:off x="5638317" y="5506689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Left-Right Arrow 233"/>
          <p:cNvSpPr/>
          <p:nvPr/>
        </p:nvSpPr>
        <p:spPr>
          <a:xfrm rot="5400000">
            <a:off x="3632634" y="5475963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/>
          <p:cNvSpPr/>
          <p:nvPr/>
        </p:nvSpPr>
        <p:spPr>
          <a:xfrm>
            <a:off x="1390988" y="487797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Reference </a:t>
            </a:r>
          </a:p>
          <a:p>
            <a:r>
              <a:rPr lang="en-US" sz="1400" dirty="0" smtClean="0"/>
              <a:t>data-model</a:t>
            </a:r>
            <a:endParaRPr lang="en-US" sz="1400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2590963" y="4669024"/>
            <a:ext cx="4342466" cy="861388"/>
            <a:chOff x="2074115" y="3081165"/>
            <a:chExt cx="5017599" cy="861388"/>
          </a:xfrm>
        </p:grpSpPr>
        <p:sp>
          <p:nvSpPr>
            <p:cNvPr id="119" name="Oval 118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1390988" y="6014059"/>
            <a:ext cx="1535736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Knowledge </a:t>
            </a:r>
          </a:p>
          <a:p>
            <a:r>
              <a:rPr lang="en-US" sz="1400" dirty="0" smtClean="0"/>
              <a:t>base</a:t>
            </a:r>
            <a:endParaRPr lang="en-US" sz="1400" dirty="0"/>
          </a:p>
        </p:txBody>
      </p:sp>
      <p:grpSp>
        <p:nvGrpSpPr>
          <p:cNvPr id="8" name="Group 7"/>
          <p:cNvGrpSpPr/>
          <p:nvPr/>
        </p:nvGrpSpPr>
        <p:grpSpPr>
          <a:xfrm>
            <a:off x="3079666" y="4745695"/>
            <a:ext cx="3188288" cy="467792"/>
            <a:chOff x="3415712" y="4484059"/>
            <a:chExt cx="3362518" cy="548603"/>
          </a:xfrm>
        </p:grpSpPr>
        <p:sp>
          <p:nvSpPr>
            <p:cNvPr id="153" name="Oval 152"/>
            <p:cNvSpPr/>
            <p:nvPr/>
          </p:nvSpPr>
          <p:spPr>
            <a:xfrm>
              <a:off x="5545465" y="490018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4442032" y="4907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4346083" y="4495797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4924532" y="469030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6016913" y="4747088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5543626" y="459082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39423" y="465878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0" name="Straight Connector 159"/>
            <p:cNvCxnSpPr>
              <a:stCxn id="154" idx="1"/>
              <a:endCxn id="159" idx="6"/>
            </p:cNvCxnSpPr>
            <p:nvPr/>
          </p:nvCxnSpPr>
          <p:spPr>
            <a:xfrm flipH="1" flipV="1">
              <a:off x="4070338" y="4711703"/>
              <a:ext cx="405511" cy="211579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155" idx="5"/>
              <a:endCxn id="154" idx="0"/>
            </p:cNvCxnSpPr>
            <p:nvPr/>
          </p:nvCxnSpPr>
          <p:spPr>
            <a:xfrm>
              <a:off x="4543182" y="4586138"/>
              <a:ext cx="14307" cy="321645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55" idx="6"/>
              <a:endCxn id="156" idx="2"/>
            </p:cNvCxnSpPr>
            <p:nvPr/>
          </p:nvCxnSpPr>
          <p:spPr>
            <a:xfrm>
              <a:off x="4576998" y="4548717"/>
              <a:ext cx="347534" cy="194504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56" idx="3"/>
              <a:endCxn id="154" idx="6"/>
            </p:cNvCxnSpPr>
            <p:nvPr/>
          </p:nvCxnSpPr>
          <p:spPr>
            <a:xfrm flipH="1">
              <a:off x="4672947" y="4780642"/>
              <a:ext cx="285402" cy="18006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56" idx="6"/>
              <a:endCxn id="153" idx="1"/>
            </p:cNvCxnSpPr>
            <p:nvPr/>
          </p:nvCxnSpPr>
          <p:spPr>
            <a:xfrm>
              <a:off x="5155447" y="4743222"/>
              <a:ext cx="423835" cy="172467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58" idx="4"/>
              <a:endCxn id="153" idx="0"/>
            </p:cNvCxnSpPr>
            <p:nvPr/>
          </p:nvCxnSpPr>
          <p:spPr>
            <a:xfrm>
              <a:off x="5659084" y="4696663"/>
              <a:ext cx="1839" cy="203526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57" idx="3"/>
              <a:endCxn id="153" idx="6"/>
            </p:cNvCxnSpPr>
            <p:nvPr/>
          </p:nvCxnSpPr>
          <p:spPr>
            <a:xfrm flipH="1">
              <a:off x="5776380" y="4837429"/>
              <a:ext cx="274350" cy="11568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166"/>
            <p:cNvSpPr/>
            <p:nvPr/>
          </p:nvSpPr>
          <p:spPr>
            <a:xfrm>
              <a:off x="6142935" y="448405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7" idx="4"/>
              <a:endCxn id="157" idx="0"/>
            </p:cNvCxnSpPr>
            <p:nvPr/>
          </p:nvCxnSpPr>
          <p:spPr>
            <a:xfrm flipH="1">
              <a:off x="6132371" y="4589900"/>
              <a:ext cx="126022" cy="15718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168"/>
            <p:cNvSpPr/>
            <p:nvPr/>
          </p:nvSpPr>
          <p:spPr>
            <a:xfrm>
              <a:off x="4924532" y="4926821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9" idx="7"/>
              <a:endCxn id="153" idx="3"/>
            </p:cNvCxnSpPr>
            <p:nvPr/>
          </p:nvCxnSpPr>
          <p:spPr>
            <a:xfrm>
              <a:off x="5121631" y="4942322"/>
              <a:ext cx="457650" cy="48208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3415712" y="4780642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6547315" y="4794349"/>
              <a:ext cx="230915" cy="1058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/>
            <p:cNvCxnSpPr>
              <a:stCxn id="154" idx="2"/>
              <a:endCxn id="171" idx="6"/>
            </p:cNvCxnSpPr>
            <p:nvPr/>
          </p:nvCxnSpPr>
          <p:spPr>
            <a:xfrm flipH="1" flipV="1">
              <a:off x="3646627" y="4833563"/>
              <a:ext cx="795405" cy="127140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57" idx="5"/>
              <a:endCxn id="172" idx="2"/>
            </p:cNvCxnSpPr>
            <p:nvPr/>
          </p:nvCxnSpPr>
          <p:spPr>
            <a:xfrm>
              <a:off x="6214012" y="4837429"/>
              <a:ext cx="333303" cy="9841"/>
            </a:xfrm>
            <a:prstGeom prst="line">
              <a:avLst/>
            </a:prstGeom>
            <a:ln w="635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/>
          <p:cNvGrpSpPr/>
          <p:nvPr/>
        </p:nvGrpSpPr>
        <p:grpSpPr>
          <a:xfrm>
            <a:off x="3152847" y="4234202"/>
            <a:ext cx="265190" cy="674878"/>
            <a:chOff x="216825" y="3884341"/>
            <a:chExt cx="353126" cy="1124914"/>
          </a:xfrm>
        </p:grpSpPr>
        <p:sp>
          <p:nvSpPr>
            <p:cNvPr id="270" name="Down Arrow 269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1" name="Down Arrow 270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3" name="Rounded Rectangle 272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8" name="TextBox 327"/>
          <p:cNvSpPr txBox="1"/>
          <p:nvPr/>
        </p:nvSpPr>
        <p:spPr>
          <a:xfrm rot="16200000">
            <a:off x="5341022" y="2853497"/>
            <a:ext cx="1603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schemeClr val="bg1"/>
                </a:solidFill>
              </a:rPr>
              <a:t>…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2590963" y="5817017"/>
            <a:ext cx="4342466" cy="861388"/>
            <a:chOff x="2074115" y="3081165"/>
            <a:chExt cx="5017599" cy="861388"/>
          </a:xfrm>
        </p:grpSpPr>
        <p:sp>
          <p:nvSpPr>
            <p:cNvPr id="82" name="Oval 81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val 1"/>
          <p:cNvSpPr/>
          <p:nvPr/>
        </p:nvSpPr>
        <p:spPr>
          <a:xfrm>
            <a:off x="176751" y="4180598"/>
            <a:ext cx="642645" cy="652139"/>
          </a:xfrm>
          <a:prstGeom prst="ellipse">
            <a:avLst/>
          </a:prstGeom>
          <a:solidFill>
            <a:schemeClr val="accent6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VFF</a:t>
            </a:r>
            <a:endParaRPr lang="en-US" sz="2000" dirty="0"/>
          </a:p>
        </p:txBody>
      </p:sp>
      <p:sp>
        <p:nvSpPr>
          <p:cNvPr id="12" name="Left-Right Arrow 11"/>
          <p:cNvSpPr/>
          <p:nvPr/>
        </p:nvSpPr>
        <p:spPr>
          <a:xfrm rot="5400000">
            <a:off x="6495359" y="5557901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1140788" y="4871236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8" name="Rounded Rectangle 107"/>
          <p:cNvSpPr/>
          <p:nvPr/>
        </p:nvSpPr>
        <p:spPr>
          <a:xfrm>
            <a:off x="1140788" y="3728413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grpSp>
        <p:nvGrpSpPr>
          <p:cNvPr id="237" name="Group 236"/>
          <p:cNvGrpSpPr/>
          <p:nvPr/>
        </p:nvGrpSpPr>
        <p:grpSpPr>
          <a:xfrm>
            <a:off x="6176289" y="4265969"/>
            <a:ext cx="265190" cy="674878"/>
            <a:chOff x="216825" y="3884341"/>
            <a:chExt cx="353126" cy="1124914"/>
          </a:xfrm>
        </p:grpSpPr>
        <p:sp>
          <p:nvSpPr>
            <p:cNvPr id="238" name="Down Arrow 237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9" name="Down Arrow 238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9" name="Rounded Rectangle 108"/>
          <p:cNvSpPr/>
          <p:nvPr/>
        </p:nvSpPr>
        <p:spPr>
          <a:xfrm>
            <a:off x="1140788" y="2585590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133596" y="6014059"/>
            <a:ext cx="214274" cy="429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4</a:t>
            </a:r>
          </a:p>
        </p:txBody>
      </p:sp>
      <p:pic>
        <p:nvPicPr>
          <p:cNvPr id="6" name="Picture 5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2926724" y="5755565"/>
            <a:ext cx="567629" cy="483833"/>
          </a:xfrm>
          <a:prstGeom prst="rect">
            <a:avLst/>
          </a:prstGeom>
        </p:spPr>
      </p:pic>
      <p:pic>
        <p:nvPicPr>
          <p:cNvPr id="114" name="Picture 113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 flipH="1">
            <a:off x="3754372" y="5788557"/>
            <a:ext cx="567629" cy="483833"/>
          </a:xfrm>
          <a:prstGeom prst="rect">
            <a:avLst/>
          </a:prstGeom>
        </p:spPr>
      </p:pic>
      <p:pic>
        <p:nvPicPr>
          <p:cNvPr id="115" name="Picture 114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5311908" y="5982864"/>
            <a:ext cx="567629" cy="371171"/>
          </a:xfrm>
          <a:prstGeom prst="rect">
            <a:avLst/>
          </a:prstGeom>
        </p:spPr>
      </p:pic>
      <p:pic>
        <p:nvPicPr>
          <p:cNvPr id="116" name="Picture 115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 flipH="1">
            <a:off x="6067624" y="5819283"/>
            <a:ext cx="567629" cy="483833"/>
          </a:xfrm>
          <a:prstGeom prst="rect">
            <a:avLst/>
          </a:prstGeom>
        </p:spPr>
      </p:pic>
      <p:pic>
        <p:nvPicPr>
          <p:cNvPr id="117" name="Picture 116" descr="MC900311426.WM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3"/>
          <a:stretch/>
        </p:blipFill>
        <p:spPr>
          <a:xfrm>
            <a:off x="4564305" y="5755566"/>
            <a:ext cx="567629" cy="544994"/>
          </a:xfrm>
          <a:prstGeom prst="rect">
            <a:avLst/>
          </a:prstGeom>
        </p:spPr>
      </p:pic>
      <p:sp>
        <p:nvSpPr>
          <p:cNvPr id="123" name="Rounded Rectangle 122"/>
          <p:cNvSpPr/>
          <p:nvPr/>
        </p:nvSpPr>
        <p:spPr>
          <a:xfrm>
            <a:off x="1390988" y="3728413"/>
            <a:ext cx="1364490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Virtual factory manager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1390987" y="2585590"/>
            <a:ext cx="4552403" cy="429611"/>
          </a:xfrm>
          <a:prstGeom prst="round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Decoupled </a:t>
            </a:r>
          </a:p>
          <a:p>
            <a:r>
              <a:rPr lang="en-US" sz="1400" dirty="0" smtClean="0"/>
              <a:t>modules</a:t>
            </a:r>
          </a:p>
        </p:txBody>
      </p:sp>
      <p:grpSp>
        <p:nvGrpSpPr>
          <p:cNvPr id="241" name="Group 240"/>
          <p:cNvGrpSpPr/>
          <p:nvPr/>
        </p:nvGrpSpPr>
        <p:grpSpPr>
          <a:xfrm>
            <a:off x="4764717" y="4284190"/>
            <a:ext cx="265190" cy="674878"/>
            <a:chOff x="216825" y="3884341"/>
            <a:chExt cx="353126" cy="1124914"/>
          </a:xfrm>
        </p:grpSpPr>
        <p:sp>
          <p:nvSpPr>
            <p:cNvPr id="242" name="Down Arrow 241"/>
            <p:cNvSpPr/>
            <p:nvPr/>
          </p:nvSpPr>
          <p:spPr>
            <a:xfrm rot="10800000">
              <a:off x="285514" y="4056276"/>
              <a:ext cx="208519" cy="761170"/>
            </a:xfrm>
            <a:prstGeom prst="downArrow">
              <a:avLst>
                <a:gd name="adj1" fmla="val 67391"/>
                <a:gd name="adj2" fmla="val 39856"/>
              </a:avLst>
            </a:prstGeom>
            <a:solidFill>
              <a:schemeClr val="bg1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3" name="Down Arrow 242"/>
            <p:cNvSpPr/>
            <p:nvPr/>
          </p:nvSpPr>
          <p:spPr>
            <a:xfrm rot="10800000" flipV="1">
              <a:off x="216825" y="3884341"/>
              <a:ext cx="353126" cy="1124914"/>
            </a:xfrm>
            <a:prstGeom prst="downArrow">
              <a:avLst>
                <a:gd name="adj1" fmla="val 67391"/>
                <a:gd name="adj2" fmla="val 39856"/>
              </a:avLst>
            </a:prstGeom>
            <a:no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4" name="Rounded Rectangle 243"/>
            <p:cNvSpPr/>
            <p:nvPr/>
          </p:nvSpPr>
          <p:spPr>
            <a:xfrm>
              <a:off x="291709" y="4757618"/>
              <a:ext cx="208520" cy="149738"/>
            </a:xfrm>
            <a:prstGeom prst="roundRect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590963" y="3529275"/>
            <a:ext cx="4342466" cy="861388"/>
            <a:chOff x="2074115" y="3081165"/>
            <a:chExt cx="5017599" cy="861388"/>
          </a:xfrm>
        </p:grpSpPr>
        <p:sp>
          <p:nvSpPr>
            <p:cNvPr id="128" name="Oval 127"/>
            <p:cNvSpPr/>
            <p:nvPr/>
          </p:nvSpPr>
          <p:spPr>
            <a:xfrm>
              <a:off x="2074115" y="3305381"/>
              <a:ext cx="5004929" cy="6371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074116" y="3388598"/>
              <a:ext cx="5017598" cy="237561"/>
            </a:xfrm>
            <a:prstGeom prst="rect">
              <a:avLst/>
            </a:prstGeom>
            <a:solidFill>
              <a:srgbClr val="FCD5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2074116" y="3081165"/>
              <a:ext cx="5017598" cy="637172"/>
            </a:xfrm>
            <a:prstGeom prst="ellipse">
              <a:avLst/>
            </a:prstGeom>
            <a:solidFill>
              <a:srgbClr val="E46C0A"/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5" name="Rectangle 134"/>
          <p:cNvSpPr/>
          <p:nvPr/>
        </p:nvSpPr>
        <p:spPr>
          <a:xfrm>
            <a:off x="2509648" y="3526702"/>
            <a:ext cx="4495482" cy="762097"/>
          </a:xfrm>
          <a:prstGeom prst="rect">
            <a:avLst/>
          </a:prstGeom>
        </p:spPr>
        <p:txBody>
          <a:bodyPr wrap="square">
            <a:prstTxWarp prst="textArchDown">
              <a:avLst>
                <a:gd name="adj" fmla="val 1334807"/>
              </a:avLst>
            </a:prstTxWarp>
            <a:spAutoFit/>
          </a:bodyPr>
          <a:lstStyle/>
          <a:p>
            <a:r>
              <a:rPr lang="en-US" sz="1500" dirty="0"/>
              <a:t>a</a:t>
            </a:r>
            <a:r>
              <a:rPr lang="en-US" sz="1500" dirty="0" smtClean="0"/>
              <a:t>ccess control    selective data query     versioning     open interface</a:t>
            </a:r>
            <a:endParaRPr lang="en-US" sz="1500" dirty="0"/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3632759" y="413645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5022995" y="4182234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5879537" y="4129973"/>
            <a:ext cx="0" cy="200169"/>
          </a:xfrm>
          <a:prstGeom prst="line">
            <a:avLst/>
          </a:prstGeom>
          <a:solidFill>
            <a:schemeClr val="bg1">
              <a:lumMod val="95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8" name="Curved Connector 17"/>
          <p:cNvCxnSpPr>
            <a:stCxn id="2" idx="6"/>
            <a:endCxn id="109" idx="1"/>
          </p:cNvCxnSpPr>
          <p:nvPr/>
        </p:nvCxnSpPr>
        <p:spPr>
          <a:xfrm flipV="1">
            <a:off x="819396" y="2800396"/>
            <a:ext cx="321392" cy="1706272"/>
          </a:xfrm>
          <a:prstGeom prst="curvedConnector3">
            <a:avLst>
              <a:gd name="adj1" fmla="val 24505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urved Connector 150"/>
          <p:cNvCxnSpPr>
            <a:stCxn id="2" idx="6"/>
            <a:endCxn id="108" idx="1"/>
          </p:cNvCxnSpPr>
          <p:nvPr/>
        </p:nvCxnSpPr>
        <p:spPr>
          <a:xfrm flipV="1">
            <a:off x="819396" y="3943219"/>
            <a:ext cx="321392" cy="563449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151"/>
          <p:cNvCxnSpPr>
            <a:stCxn id="2" idx="6"/>
            <a:endCxn id="102" idx="1"/>
          </p:cNvCxnSpPr>
          <p:nvPr/>
        </p:nvCxnSpPr>
        <p:spPr>
          <a:xfrm>
            <a:off x="819396" y="4506668"/>
            <a:ext cx="321392" cy="579374"/>
          </a:xfrm>
          <a:prstGeom prst="curvedConnector3">
            <a:avLst>
              <a:gd name="adj1" fmla="val 50000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/>
          <p:cNvCxnSpPr>
            <a:stCxn id="2" idx="6"/>
            <a:endCxn id="110" idx="1"/>
          </p:cNvCxnSpPr>
          <p:nvPr/>
        </p:nvCxnSpPr>
        <p:spPr>
          <a:xfrm>
            <a:off x="819396" y="4506668"/>
            <a:ext cx="314200" cy="1722197"/>
          </a:xfrm>
          <a:prstGeom prst="curvedConnector3">
            <a:avLst>
              <a:gd name="adj1" fmla="val 27181"/>
            </a:avLst>
          </a:prstGeom>
          <a:ln w="6350" cmpd="sng">
            <a:solidFill>
              <a:srgbClr val="2626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Cube 260"/>
          <p:cNvSpPr/>
          <p:nvPr/>
        </p:nvSpPr>
        <p:spPr>
          <a:xfrm>
            <a:off x="3225523" y="2181266"/>
            <a:ext cx="384219" cy="170314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FLP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285571" y="3763082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96" name="Trapezoid 2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6" name="Cube 215"/>
          <p:cNvSpPr/>
          <p:nvPr/>
        </p:nvSpPr>
        <p:spPr>
          <a:xfrm>
            <a:off x="3950213" y="2017586"/>
            <a:ext cx="384219" cy="1997825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GIOVE</a:t>
            </a:r>
          </a:p>
        </p:txBody>
      </p:sp>
      <p:grpSp>
        <p:nvGrpSpPr>
          <p:cNvPr id="217" name="Group 216"/>
          <p:cNvGrpSpPr/>
          <p:nvPr/>
        </p:nvGrpSpPr>
        <p:grpSpPr>
          <a:xfrm>
            <a:off x="3999603" y="389703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9" name="Trapezoid 218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2" name="Rounded Rectangle 221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7" name="Cube 226"/>
          <p:cNvSpPr/>
          <p:nvPr/>
        </p:nvSpPr>
        <p:spPr>
          <a:xfrm>
            <a:off x="4581978" y="1812756"/>
            <a:ext cx="384219" cy="1948944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Witness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4634935" y="3645270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196" name="Trapezoid 195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8" name="Cube 227"/>
          <p:cNvSpPr/>
          <p:nvPr/>
        </p:nvSpPr>
        <p:spPr>
          <a:xfrm>
            <a:off x="5740105" y="1433817"/>
            <a:ext cx="384219" cy="2439957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sp>
        <p:nvSpPr>
          <p:cNvPr id="229" name="Cube 228"/>
          <p:cNvSpPr/>
          <p:nvPr/>
        </p:nvSpPr>
        <p:spPr>
          <a:xfrm>
            <a:off x="5200977" y="1638649"/>
            <a:ext cx="384219" cy="2256528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313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Visual Components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02" name="Group 201"/>
          <p:cNvGrpSpPr/>
          <p:nvPr/>
        </p:nvGrpSpPr>
        <p:grpSpPr>
          <a:xfrm>
            <a:off x="5250367" y="3777119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03" name="Trapezoid 202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4" name="Rounded Rectangle 203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5800671" y="3755656"/>
            <a:ext cx="178180" cy="173787"/>
            <a:chOff x="3285571" y="3763082"/>
            <a:chExt cx="178180" cy="173787"/>
          </a:xfrm>
          <a:solidFill>
            <a:srgbClr val="E46C0A"/>
          </a:solidFill>
        </p:grpSpPr>
        <p:sp>
          <p:nvSpPr>
            <p:cNvPr id="210" name="Trapezoid 209"/>
            <p:cNvSpPr/>
            <p:nvPr/>
          </p:nvSpPr>
          <p:spPr>
            <a:xfrm rot="10800000">
              <a:off x="3285571" y="3763082"/>
              <a:ext cx="178180" cy="114489"/>
            </a:xfrm>
            <a:prstGeom prst="trapezoid">
              <a:avLst/>
            </a:prstGeom>
            <a:grpFill/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Rounded Rectangle 210"/>
            <p:cNvSpPr/>
            <p:nvPr/>
          </p:nvSpPr>
          <p:spPr>
            <a:xfrm>
              <a:off x="3320914" y="3862791"/>
              <a:ext cx="107377" cy="74078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5" name="Left-Right Arrow 234"/>
          <p:cNvSpPr/>
          <p:nvPr/>
        </p:nvSpPr>
        <p:spPr>
          <a:xfrm rot="5400000">
            <a:off x="2708071" y="5527174"/>
            <a:ext cx="382216" cy="258543"/>
          </a:xfrm>
          <a:prstGeom prst="leftRightArrow">
            <a:avLst/>
          </a:prstGeom>
          <a:noFill/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Immagine 7" descr="GIOVE_VF_wide-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8065" y="16280"/>
            <a:ext cx="4816635" cy="2117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1" name="Curved Down Arrow 100"/>
          <p:cNvSpPr/>
          <p:nvPr/>
        </p:nvSpPr>
        <p:spPr>
          <a:xfrm rot="11292172">
            <a:off x="6243092" y="1766979"/>
            <a:ext cx="1541212" cy="414287"/>
          </a:xfrm>
          <a:prstGeom prst="curvedDownArrow">
            <a:avLst/>
          </a:prstGeom>
          <a:solidFill>
            <a:srgbClr val="FAC090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Curved Down Arrow 71"/>
          <p:cNvSpPr/>
          <p:nvPr/>
        </p:nvSpPr>
        <p:spPr>
          <a:xfrm rot="21428655">
            <a:off x="6284065" y="501863"/>
            <a:ext cx="1541212" cy="414287"/>
          </a:xfrm>
          <a:prstGeom prst="curvedDownArrow">
            <a:avLst/>
          </a:prstGeom>
          <a:solidFill>
            <a:srgbClr val="FAC090"/>
          </a:solidFill>
          <a:ln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272" y="911802"/>
            <a:ext cx="156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Virtual Factory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7586360" y="15111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 Factory</a:t>
            </a:r>
            <a:endParaRPr lang="en-US" dirty="0"/>
          </a:p>
        </p:txBody>
      </p:sp>
      <p:pic>
        <p:nvPicPr>
          <p:cNvPr id="104" name="Imagine 5" descr="DSC0032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977" y="442563"/>
            <a:ext cx="2255023" cy="16910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227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FMDem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1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843213" y="187325"/>
            <a:ext cx="6121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t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-108" charset="0"/>
              </a:rPr>
              <a:t>VFF </a:t>
            </a:r>
            <a:r>
              <a:rPr lang="en-US" sz="2400" b="1" dirty="0" smtClean="0">
                <a:solidFill>
                  <a:srgbClr val="FFFFFF"/>
                </a:solidFill>
                <a:latin typeface="Arial" pitchFamily="-108" charset="0"/>
              </a:rPr>
              <a:t>project: contact info</a:t>
            </a:r>
            <a:endParaRPr lang="en-US" sz="2400" b="1" dirty="0">
              <a:solidFill>
                <a:srgbClr val="FFFFFF"/>
              </a:solidFill>
              <a:latin typeface="Arial" pitchFamily="-108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300788" y="695325"/>
            <a:ext cx="2843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Marco Sacco</a:t>
            </a: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323850" y="1089025"/>
            <a:ext cx="4724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b="1" dirty="0"/>
              <a:t>Web site:</a:t>
            </a:r>
            <a:r>
              <a:rPr lang="it-IT" dirty="0"/>
              <a:t> </a:t>
            </a:r>
            <a:r>
              <a:rPr lang="it-IT" b="1" u="sng" dirty="0" err="1">
                <a:solidFill>
                  <a:srgbClr val="EE8313"/>
                </a:solidFill>
              </a:rPr>
              <a:t>www.vff-project.eu</a:t>
            </a:r>
            <a:endParaRPr lang="it-IT" b="1" u="sng" dirty="0">
              <a:solidFill>
                <a:srgbClr val="EE8313"/>
              </a:solidFill>
            </a:endParaRPr>
          </a:p>
          <a:p>
            <a:pPr lvl="1" eaLnBrk="1" hangingPunct="1">
              <a:spcBef>
                <a:spcPct val="50000"/>
              </a:spcBef>
            </a:pPr>
            <a:r>
              <a:rPr lang="it-IT" dirty="0"/>
              <a:t>Project brochure</a:t>
            </a:r>
          </a:p>
          <a:p>
            <a:pPr lvl="1" eaLnBrk="1" hangingPunct="1">
              <a:spcBef>
                <a:spcPct val="50000"/>
              </a:spcBef>
            </a:pPr>
            <a:r>
              <a:rPr lang="it-IT" dirty="0"/>
              <a:t>Newsletter: #1</a:t>
            </a:r>
            <a:r>
              <a:rPr lang="it-IT" dirty="0">
                <a:sym typeface="Wingdings" charset="0"/>
              </a:rPr>
              <a:t> </a:t>
            </a:r>
            <a:r>
              <a:rPr lang="it-IT" dirty="0" smtClean="0">
                <a:sym typeface="Wingdings" charset="0"/>
              </a:rPr>
              <a:t>and #2</a:t>
            </a:r>
            <a:endParaRPr lang="it-IT" dirty="0"/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323850" y="2781300"/>
            <a:ext cx="7993063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b="1" dirty="0"/>
              <a:t>Social Network:  </a:t>
            </a:r>
          </a:p>
          <a:p>
            <a:pPr lvl="1" eaLnBrk="1" hangingPunct="1">
              <a:spcBef>
                <a:spcPct val="50000"/>
              </a:spcBef>
            </a:pPr>
            <a:r>
              <a:rPr lang="it-IT" dirty="0" err="1"/>
              <a:t>Twitter</a:t>
            </a:r>
            <a:r>
              <a:rPr lang="it-IT" dirty="0"/>
              <a:t> (</a:t>
            </a:r>
            <a:r>
              <a:rPr lang="it-IT" u="sng" dirty="0" err="1">
                <a:solidFill>
                  <a:srgbClr val="EE8313"/>
                </a:solidFill>
              </a:rPr>
              <a:t>www.twitter.com</a:t>
            </a:r>
            <a:r>
              <a:rPr lang="it-IT" dirty="0"/>
              <a:t>) </a:t>
            </a:r>
            <a:r>
              <a:rPr lang="it-IT" dirty="0" err="1"/>
              <a:t>VirtualFactory</a:t>
            </a:r>
            <a:endParaRPr lang="it-IT" dirty="0"/>
          </a:p>
          <a:p>
            <a:pPr lvl="1" eaLnBrk="1" hangingPunct="1">
              <a:spcBef>
                <a:spcPct val="50000"/>
              </a:spcBef>
            </a:pPr>
            <a:r>
              <a:rPr lang="it-IT" dirty="0" err="1"/>
              <a:t>Slideshare</a:t>
            </a:r>
            <a:r>
              <a:rPr lang="it-IT" dirty="0"/>
              <a:t> (</a:t>
            </a:r>
            <a:r>
              <a:rPr lang="it-IT" u="sng" dirty="0" err="1">
                <a:solidFill>
                  <a:srgbClr val="EE8313"/>
                </a:solidFill>
              </a:rPr>
              <a:t>www.slideshare.com</a:t>
            </a:r>
            <a:r>
              <a:rPr lang="it-IT" dirty="0"/>
              <a:t>) </a:t>
            </a:r>
          </a:p>
          <a:p>
            <a:pPr eaLnBrk="1" hangingPunct="1">
              <a:spcBef>
                <a:spcPct val="50000"/>
              </a:spcBef>
            </a:pPr>
            <a:r>
              <a:rPr lang="it-IT" dirty="0"/>
              <a:t>     </a:t>
            </a:r>
            <a:r>
              <a:rPr lang="it-IT" dirty="0" smtClean="0"/>
              <a:t>SIG: http://</a:t>
            </a:r>
            <a:r>
              <a:rPr lang="it-IT" dirty="0" err="1" smtClean="0"/>
              <a:t>vff-sig.inescporto.pt</a:t>
            </a:r>
            <a:r>
              <a:rPr lang="it-IT" dirty="0" smtClean="0"/>
              <a:t>/</a:t>
            </a:r>
            <a:endParaRPr lang="it-IT" dirty="0"/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>
            <a:off x="395288" y="5084763"/>
            <a:ext cx="4724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b="1" dirty="0"/>
              <a:t>Coordinator: Marco Sacco</a:t>
            </a:r>
            <a:endParaRPr lang="it-IT" b="1" u="sng" dirty="0">
              <a:solidFill>
                <a:srgbClr val="EE8313"/>
              </a:solidFill>
            </a:endParaRPr>
          </a:p>
          <a:p>
            <a:pPr lvl="1" eaLnBrk="1" hangingPunct="1">
              <a:spcBef>
                <a:spcPct val="50000"/>
              </a:spcBef>
            </a:pPr>
            <a:r>
              <a:rPr lang="en-US" dirty="0"/>
              <a:t>Mail: m</a:t>
            </a:r>
            <a:r>
              <a:rPr lang="it-IT" dirty="0" err="1"/>
              <a:t>arco.sacco@itia.cnr.it</a:t>
            </a:r>
            <a:endParaRPr lang="it-IT" dirty="0"/>
          </a:p>
          <a:p>
            <a:pPr lvl="1" eaLnBrk="1" hangingPunct="1">
              <a:spcBef>
                <a:spcPct val="50000"/>
              </a:spcBef>
            </a:pPr>
            <a:r>
              <a:rPr lang="en-US" dirty="0"/>
              <a:t>S</a:t>
            </a:r>
            <a:r>
              <a:rPr lang="it-IT" dirty="0" err="1"/>
              <a:t>kype</a:t>
            </a:r>
            <a:r>
              <a:rPr lang="it-IT" dirty="0"/>
              <a:t>: marco_s1368</a:t>
            </a:r>
          </a:p>
        </p:txBody>
      </p:sp>
    </p:spTree>
    <p:extLst>
      <p:ext uri="{BB962C8B-B14F-4D97-AF65-F5344CB8AC3E}">
        <p14:creationId xmlns:p14="http://schemas.microsoft.com/office/powerpoint/2010/main" val="829804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4680</TotalTime>
  <Words>436</Words>
  <Application>Microsoft Macintosh PowerPoint</Application>
  <PresentationFormat>On-screen Show (4:3)</PresentationFormat>
  <Paragraphs>162</Paragraphs>
  <Slides>18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Struttura predefinita</vt:lpstr>
      <vt:lpstr>“VFF” &amp; “MBM” MTP project</vt:lpstr>
      <vt:lpstr>PowerPoint Presentation</vt:lpstr>
      <vt:lpstr>VFF Consortium – 30 partners</vt:lpstr>
      <vt:lpstr>PowerPoint Presentation</vt:lpstr>
      <vt:lpstr>PowerPoint Presentation</vt:lpstr>
      <vt:lpstr>Project Planning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Paolo Pedrazzoli</dc:creator>
  <cp:lastModifiedBy>Marco Sacco</cp:lastModifiedBy>
  <cp:revision>106</cp:revision>
  <cp:lastPrinted>2011-03-30T07:49:37Z</cp:lastPrinted>
  <dcterms:created xsi:type="dcterms:W3CDTF">2011-03-29T13:28:36Z</dcterms:created>
  <dcterms:modified xsi:type="dcterms:W3CDTF">2011-09-19T08:27:49Z</dcterms:modified>
</cp:coreProperties>
</file>